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7" r:id="rId6"/>
    <p:sldId id="261" r:id="rId7"/>
    <p:sldId id="260" r:id="rId8"/>
    <p:sldId id="262" r:id="rId9"/>
    <p:sldId id="263" r:id="rId10"/>
    <p:sldId id="264" r:id="rId11"/>
    <p:sldId id="265" r:id="rId12"/>
    <p:sldId id="266" r:id="rId13"/>
    <p:sldId id="269" r:id="rId14"/>
    <p:sldId id="268" r:id="rId15"/>
    <p:sldId id="270" r:id="rId16"/>
    <p:sldId id="271" r:id="rId17"/>
    <p:sldId id="272" r:id="rId18"/>
    <p:sldId id="276" r:id="rId19"/>
    <p:sldId id="277" r:id="rId20"/>
    <p:sldId id="273" r:id="rId21"/>
    <p:sldId id="275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2F48C2-ED0B-4B4F-BF12-52C4433207FB}" type="datetimeFigureOut">
              <a:rPr lang="ru-RU" smtClean="0"/>
              <a:t>07.10.2018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ECB9E-D447-48CD-9433-33014D9D95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61290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2F48C2-ED0B-4B4F-BF12-52C4433207FB}" type="datetimeFigureOut">
              <a:rPr lang="ru-RU" smtClean="0"/>
              <a:t>07.10.2018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ECB9E-D447-48CD-9433-33014D9D95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73343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2F48C2-ED0B-4B4F-BF12-52C4433207FB}" type="datetimeFigureOut">
              <a:rPr lang="ru-RU" smtClean="0"/>
              <a:t>07.10.2018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ECB9E-D447-48CD-9433-33014D9D95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73815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2F48C2-ED0B-4B4F-BF12-52C4433207FB}" type="datetimeFigureOut">
              <a:rPr lang="ru-RU" smtClean="0"/>
              <a:t>07.10.2018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ECB9E-D447-48CD-9433-33014D9D95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02069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2F48C2-ED0B-4B4F-BF12-52C4433207FB}" type="datetimeFigureOut">
              <a:rPr lang="ru-RU" smtClean="0"/>
              <a:t>07.10.2018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ECB9E-D447-48CD-9433-33014D9D95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83498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2F48C2-ED0B-4B4F-BF12-52C4433207FB}" type="datetimeFigureOut">
              <a:rPr lang="ru-RU" smtClean="0"/>
              <a:t>07.10.2018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ECB9E-D447-48CD-9433-33014D9D95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78184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2F48C2-ED0B-4B4F-BF12-52C4433207FB}" type="datetimeFigureOut">
              <a:rPr lang="ru-RU" smtClean="0"/>
              <a:t>07.10.2018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ECB9E-D447-48CD-9433-33014D9D95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49319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2F48C2-ED0B-4B4F-BF12-52C4433207FB}" type="datetimeFigureOut">
              <a:rPr lang="ru-RU" smtClean="0"/>
              <a:t>07.10.2018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ECB9E-D447-48CD-9433-33014D9D95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27972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2F48C2-ED0B-4B4F-BF12-52C4433207FB}" type="datetimeFigureOut">
              <a:rPr lang="ru-RU" smtClean="0"/>
              <a:t>07.10.2018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ECB9E-D447-48CD-9433-33014D9D95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51206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2F48C2-ED0B-4B4F-BF12-52C4433207FB}" type="datetimeFigureOut">
              <a:rPr lang="ru-RU" smtClean="0"/>
              <a:t>07.10.2018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ECB9E-D447-48CD-9433-33014D9D95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32845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2F48C2-ED0B-4B4F-BF12-52C4433207FB}" type="datetimeFigureOut">
              <a:rPr lang="ru-RU" smtClean="0"/>
              <a:t>07.10.2018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ECB9E-D447-48CD-9433-33014D9D95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70787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duotone>
              <a:prstClr val="black"/>
              <a:schemeClr val="accent4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sharpenSoften amount="-50000"/>
                    </a14:imgEffect>
                    <a14:imgEffect>
                      <a14:colorTemperature colorTemp="11200"/>
                    </a14:imgEffect>
                    <a14:imgEffect>
                      <a14:saturation sat="33000"/>
                    </a14:imgEffect>
                  </a14:imgLayer>
                </a14:imgProps>
              </a:ext>
            </a:extLst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2F48C2-ED0B-4B4F-BF12-52C4433207FB}" type="datetimeFigureOut">
              <a:rPr lang="ru-RU" smtClean="0"/>
              <a:t>07.10.2018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5ECB9E-D447-48CD-9433-33014D9D95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65524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49796" y="764704"/>
            <a:ext cx="7772400" cy="1470025"/>
          </a:xfrm>
        </p:spPr>
        <p:txBody>
          <a:bodyPr>
            <a:noAutofit/>
          </a:bodyPr>
          <a:lstStyle/>
          <a:p>
            <a:r>
              <a:rPr lang="ru-RU" sz="9600" dirty="0" err="1" smtClean="0"/>
              <a:t>Населення</a:t>
            </a:r>
            <a:r>
              <a:rPr lang="ru-RU" sz="9600" dirty="0" smtClean="0"/>
              <a:t> </a:t>
            </a:r>
            <a:r>
              <a:rPr lang="ru-RU" sz="9600" dirty="0" err="1" smtClean="0"/>
              <a:t>Європи</a:t>
            </a:r>
            <a:endParaRPr lang="ru-RU" sz="96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2924944"/>
            <a:ext cx="7106972" cy="3553486"/>
          </a:xfrm>
          <a:prstGeom prst="rect">
            <a:avLst/>
          </a:prstGeom>
          <a:noFill/>
          <a:ln w="57150">
            <a:solidFill>
              <a:srgbClr val="7030A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24249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Як </a:t>
            </a:r>
            <a:r>
              <a:rPr lang="ru-RU" b="1" dirty="0" err="1" smtClean="0"/>
              <a:t>змінювалася</a:t>
            </a:r>
            <a:r>
              <a:rPr lang="ru-RU" b="1" dirty="0" smtClean="0"/>
              <a:t> </a:t>
            </a:r>
            <a:r>
              <a:rPr lang="ru-RU" b="1" dirty="0" err="1" smtClean="0"/>
              <a:t>міграційна</a:t>
            </a:r>
            <a:r>
              <a:rPr lang="ru-RU" b="1" dirty="0" smtClean="0"/>
              <a:t> </a:t>
            </a:r>
            <a:r>
              <a:rPr lang="ru-RU" b="1" dirty="0" err="1" smtClean="0"/>
              <a:t>політика</a:t>
            </a:r>
            <a:r>
              <a:rPr lang="ru-RU" b="1" dirty="0" smtClean="0"/>
              <a:t> </a:t>
            </a:r>
            <a:r>
              <a:rPr lang="ru-RU" b="1" dirty="0" err="1" smtClean="0"/>
              <a:t>європейських</a:t>
            </a:r>
            <a:r>
              <a:rPr lang="ru-RU" b="1" dirty="0" smtClean="0"/>
              <a:t> </a:t>
            </a:r>
            <a:r>
              <a:rPr lang="ru-RU" b="1" dirty="0" err="1" smtClean="0"/>
              <a:t>країн</a:t>
            </a:r>
            <a:r>
              <a:rPr lang="ru-RU" b="1" dirty="0" smtClean="0"/>
              <a:t>?</a:t>
            </a:r>
            <a:endParaRPr lang="ru-RU" b="1" dirty="0"/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628800"/>
            <a:ext cx="8229600" cy="3816424"/>
          </a:xfrm>
          <a:prstGeom prst="rect">
            <a:avLst/>
          </a:prstGeom>
          <a:noFill/>
          <a:ln w="57150">
            <a:solidFill>
              <a:srgbClr val="7030A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23528" y="5661248"/>
            <a:ext cx="842493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err="1" smtClean="0"/>
              <a:t>імміграція</a:t>
            </a:r>
            <a:r>
              <a:rPr lang="ru-RU" dirty="0" smtClean="0"/>
              <a:t> (</a:t>
            </a:r>
            <a:r>
              <a:rPr lang="ru-RU" dirty="0" err="1" smtClean="0"/>
              <a:t>в'їзд</a:t>
            </a:r>
            <a:r>
              <a:rPr lang="ru-RU" dirty="0" smtClean="0"/>
              <a:t> у </a:t>
            </a:r>
            <a:r>
              <a:rPr lang="ru-RU" dirty="0" err="1" smtClean="0"/>
              <a:t>країну</a:t>
            </a:r>
            <a:r>
              <a:rPr lang="ru-RU" dirty="0" smtClean="0"/>
              <a:t>); </a:t>
            </a:r>
            <a:r>
              <a:rPr lang="ru-RU" dirty="0" err="1" smtClean="0"/>
              <a:t>еміграція</a:t>
            </a:r>
            <a:r>
              <a:rPr lang="ru-RU" dirty="0" smtClean="0"/>
              <a:t> (</a:t>
            </a:r>
            <a:r>
              <a:rPr lang="ru-RU" dirty="0" err="1" smtClean="0"/>
              <a:t>виїзд</a:t>
            </a:r>
            <a:r>
              <a:rPr lang="ru-RU" dirty="0" smtClean="0"/>
              <a:t> за </a:t>
            </a:r>
            <a:r>
              <a:rPr lang="ru-RU" dirty="0" err="1" smtClean="0"/>
              <a:t>межі</a:t>
            </a:r>
            <a:r>
              <a:rPr lang="ru-RU" dirty="0" smtClean="0"/>
              <a:t> </a:t>
            </a:r>
            <a:r>
              <a:rPr lang="ru-RU" dirty="0" err="1" smtClean="0"/>
              <a:t>країни</a:t>
            </a:r>
            <a:r>
              <a:rPr lang="ru-RU" dirty="0" smtClean="0"/>
              <a:t>)</a:t>
            </a:r>
          </a:p>
          <a:p>
            <a:pPr algn="just"/>
            <a:r>
              <a:rPr lang="ru-RU" dirty="0" err="1" smtClean="0"/>
              <a:t>роботодавці</a:t>
            </a:r>
            <a:r>
              <a:rPr lang="ru-RU" dirty="0" smtClean="0"/>
              <a:t> </a:t>
            </a:r>
            <a:r>
              <a:rPr lang="ru-RU" dirty="0" err="1" smtClean="0"/>
              <a:t>зацікавлені</a:t>
            </a:r>
            <a:r>
              <a:rPr lang="ru-RU" dirty="0" smtClean="0"/>
              <a:t> у </a:t>
            </a:r>
            <a:r>
              <a:rPr lang="ru-RU" dirty="0" err="1" smtClean="0"/>
              <a:t>дешевій</a:t>
            </a:r>
            <a:r>
              <a:rPr lang="ru-RU" dirty="0" smtClean="0"/>
              <a:t> </a:t>
            </a:r>
            <a:r>
              <a:rPr lang="ru-RU" dirty="0" err="1" smtClean="0"/>
              <a:t>робочій</a:t>
            </a:r>
            <a:r>
              <a:rPr lang="ru-RU" dirty="0" smtClean="0"/>
              <a:t> </a:t>
            </a:r>
            <a:r>
              <a:rPr lang="ru-RU" dirty="0" err="1" smtClean="0"/>
              <a:t>силі</a:t>
            </a:r>
            <a:r>
              <a:rPr lang="ru-RU" dirty="0" smtClean="0"/>
              <a:t>, яку </a:t>
            </a:r>
            <a:r>
              <a:rPr lang="ru-RU" dirty="0" err="1" smtClean="0"/>
              <a:t>пропонують</a:t>
            </a:r>
            <a:r>
              <a:rPr lang="ru-RU" dirty="0" smtClean="0"/>
              <a:t> </a:t>
            </a:r>
            <a:r>
              <a:rPr lang="ru-RU" dirty="0" err="1" smtClean="0"/>
              <a:t>іммігранти</a:t>
            </a:r>
            <a:r>
              <a:rPr lang="ru-RU" dirty="0" smtClean="0"/>
              <a:t>, а </a:t>
            </a:r>
            <a:r>
              <a:rPr lang="ru-RU" dirty="0" err="1" smtClean="0"/>
              <a:t>місцеве</a:t>
            </a:r>
            <a:r>
              <a:rPr lang="ru-RU" dirty="0" smtClean="0"/>
              <a:t> </a:t>
            </a:r>
            <a:r>
              <a:rPr lang="ru-RU" dirty="0" err="1" smtClean="0"/>
              <a:t>населення</a:t>
            </a:r>
            <a:r>
              <a:rPr lang="ru-RU" dirty="0" smtClean="0"/>
              <a:t> </a:t>
            </a:r>
            <a:r>
              <a:rPr lang="ru-RU" dirty="0" err="1" smtClean="0"/>
              <a:t>сприймає</a:t>
            </a:r>
            <a:r>
              <a:rPr lang="ru-RU" dirty="0" smtClean="0"/>
              <a:t> </a:t>
            </a:r>
            <a:r>
              <a:rPr lang="ru-RU" dirty="0" err="1" smtClean="0"/>
              <a:t>іммігрантів</a:t>
            </a:r>
            <a:r>
              <a:rPr lang="ru-RU" dirty="0" smtClean="0"/>
              <a:t> як </a:t>
            </a:r>
            <a:r>
              <a:rPr lang="ru-RU" dirty="0" err="1" smtClean="0"/>
              <a:t>загрозу</a:t>
            </a:r>
            <a:r>
              <a:rPr lang="ru-RU" dirty="0" smtClean="0"/>
              <a:t> </a:t>
            </a:r>
            <a:r>
              <a:rPr lang="ru-RU" dirty="0" err="1" smtClean="0"/>
              <a:t>своїм</a:t>
            </a:r>
            <a:r>
              <a:rPr lang="ru-RU" dirty="0" smtClean="0"/>
              <a:t> </a:t>
            </a:r>
            <a:r>
              <a:rPr lang="ru-RU" dirty="0" err="1" smtClean="0"/>
              <a:t>життєвим</a:t>
            </a:r>
            <a:r>
              <a:rPr lang="ru-RU" dirty="0" smtClean="0"/>
              <a:t> стандартам, </a:t>
            </a:r>
            <a:r>
              <a:rPr lang="ru-RU" dirty="0" err="1" smtClean="0"/>
              <a:t>адже</a:t>
            </a:r>
            <a:r>
              <a:rPr lang="ru-RU" dirty="0" smtClean="0"/>
              <a:t> доводиться </a:t>
            </a:r>
            <a:r>
              <a:rPr lang="ru-RU" dirty="0" err="1" smtClean="0"/>
              <a:t>або</a:t>
            </a:r>
            <a:r>
              <a:rPr lang="ru-RU" dirty="0" smtClean="0"/>
              <a:t> </a:t>
            </a:r>
            <a:r>
              <a:rPr lang="ru-RU" dirty="0" err="1" smtClean="0"/>
              <a:t>погоджуватися</a:t>
            </a:r>
            <a:r>
              <a:rPr lang="ru-RU" dirty="0" smtClean="0"/>
              <a:t> на </a:t>
            </a:r>
            <a:r>
              <a:rPr lang="ru-RU" dirty="0" err="1" smtClean="0"/>
              <a:t>нижчі</a:t>
            </a:r>
            <a:r>
              <a:rPr lang="ru-RU" dirty="0" smtClean="0"/>
              <a:t> </a:t>
            </a:r>
            <a:r>
              <a:rPr lang="ru-RU" dirty="0" err="1" smtClean="0"/>
              <a:t>зарплати</a:t>
            </a:r>
            <a:r>
              <a:rPr lang="ru-RU" dirty="0" smtClean="0"/>
              <a:t>, </a:t>
            </a:r>
            <a:r>
              <a:rPr lang="ru-RU" dirty="0" err="1" smtClean="0"/>
              <a:t>або</a:t>
            </a:r>
            <a:r>
              <a:rPr lang="ru-RU" dirty="0" smtClean="0"/>
              <a:t> </a:t>
            </a:r>
            <a:r>
              <a:rPr lang="ru-RU" dirty="0" err="1" smtClean="0"/>
              <a:t>лишатися</a:t>
            </a:r>
            <a:r>
              <a:rPr lang="ru-RU" dirty="0" smtClean="0"/>
              <a:t> без </a:t>
            </a:r>
            <a:r>
              <a:rPr lang="ru-RU" dirty="0" err="1" smtClean="0"/>
              <a:t>роботи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787154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5400" b="1" dirty="0" smtClean="0"/>
              <a:t>НЕЛЕГАЛЬНА МІГРАЦІЯ</a:t>
            </a:r>
            <a:endParaRPr lang="ru-RU" sz="54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75856" y="1600200"/>
            <a:ext cx="5410944" cy="5141168"/>
          </a:xfrm>
        </p:spPr>
        <p:txBody>
          <a:bodyPr>
            <a:normAutofit fontScale="70000" lnSpcReduction="20000"/>
          </a:bodyPr>
          <a:lstStyle/>
          <a:p>
            <a:pPr algn="just"/>
            <a:r>
              <a:rPr lang="ru-RU" dirty="0" smtClean="0"/>
              <a:t> </a:t>
            </a:r>
            <a:r>
              <a:rPr lang="ru-RU" dirty="0" err="1" smtClean="0"/>
              <a:t>Високий</a:t>
            </a:r>
            <a:r>
              <a:rPr lang="ru-RU" dirty="0" smtClean="0"/>
              <a:t> </a:t>
            </a:r>
            <a:r>
              <a:rPr lang="ru-RU" dirty="0" err="1" smtClean="0"/>
              <a:t>міграційний</a:t>
            </a:r>
            <a:r>
              <a:rPr lang="ru-RU" dirty="0" smtClean="0"/>
              <a:t> </a:t>
            </a:r>
            <a:r>
              <a:rPr lang="ru-RU" dirty="0" err="1" smtClean="0"/>
              <a:t>тиск</a:t>
            </a:r>
            <a:r>
              <a:rPr lang="ru-RU" dirty="0" smtClean="0"/>
              <a:t> і </a:t>
            </a:r>
            <a:r>
              <a:rPr lang="ru-RU" dirty="0" err="1" smtClean="0"/>
              <a:t>урядові</a:t>
            </a:r>
            <a:r>
              <a:rPr lang="ru-RU" dirty="0" smtClean="0"/>
              <a:t> </a:t>
            </a:r>
            <a:r>
              <a:rPr lang="ru-RU" dirty="0" err="1" smtClean="0"/>
              <a:t>обмеження</a:t>
            </a:r>
            <a:r>
              <a:rPr lang="ru-RU" dirty="0" smtClean="0"/>
              <a:t> </a:t>
            </a:r>
            <a:r>
              <a:rPr lang="ru-RU" dirty="0" err="1" smtClean="0"/>
              <a:t>імміграції</a:t>
            </a:r>
            <a:r>
              <a:rPr lang="ru-RU" dirty="0" smtClean="0"/>
              <a:t> </a:t>
            </a:r>
            <a:r>
              <a:rPr lang="ru-RU" dirty="0" err="1" smtClean="0"/>
              <a:t>призводять</a:t>
            </a:r>
            <a:r>
              <a:rPr lang="ru-RU" dirty="0" smtClean="0"/>
              <a:t> до </a:t>
            </a:r>
            <a:r>
              <a:rPr lang="ru-RU" dirty="0" err="1" smtClean="0"/>
              <a:t>поширення</a:t>
            </a:r>
            <a:r>
              <a:rPr lang="ru-RU" dirty="0" smtClean="0"/>
              <a:t> </a:t>
            </a:r>
            <a:r>
              <a:rPr lang="ru-RU" dirty="0" err="1" smtClean="0"/>
              <a:t>нелегальної</a:t>
            </a:r>
            <a:r>
              <a:rPr lang="ru-RU" dirty="0" smtClean="0"/>
              <a:t> </a:t>
            </a:r>
            <a:r>
              <a:rPr lang="ru-RU" dirty="0" err="1" smtClean="0"/>
              <a:t>міграції</a:t>
            </a:r>
            <a:r>
              <a:rPr lang="ru-RU" dirty="0" smtClean="0"/>
              <a:t> – </a:t>
            </a:r>
            <a:r>
              <a:rPr lang="ru-RU" dirty="0" err="1" smtClean="0"/>
              <a:t>в’їзду</a:t>
            </a:r>
            <a:r>
              <a:rPr lang="ru-RU" dirty="0" smtClean="0"/>
              <a:t> на </a:t>
            </a:r>
            <a:r>
              <a:rPr lang="ru-RU" dirty="0" err="1" smtClean="0"/>
              <a:t>територію</a:t>
            </a:r>
            <a:r>
              <a:rPr lang="ru-RU" dirty="0" smtClean="0"/>
              <a:t> </a:t>
            </a:r>
            <a:r>
              <a:rPr lang="ru-RU" dirty="0" err="1" smtClean="0"/>
              <a:t>країни</a:t>
            </a:r>
            <a:r>
              <a:rPr lang="ru-RU" dirty="0" smtClean="0"/>
              <a:t> </a:t>
            </a:r>
            <a:r>
              <a:rPr lang="ru-RU" dirty="0" err="1" smtClean="0"/>
              <a:t>осіб</a:t>
            </a:r>
            <a:r>
              <a:rPr lang="ru-RU" dirty="0" smtClean="0"/>
              <a:t> в </a:t>
            </a:r>
            <a:r>
              <a:rPr lang="ru-RU" dirty="0" err="1" smtClean="0"/>
              <a:t>обхід</a:t>
            </a:r>
            <a:r>
              <a:rPr lang="ru-RU" dirty="0" smtClean="0"/>
              <a:t> </a:t>
            </a:r>
            <a:r>
              <a:rPr lang="ru-RU" dirty="0" err="1" smtClean="0"/>
              <a:t>міграційних</a:t>
            </a:r>
            <a:r>
              <a:rPr lang="ru-RU" dirty="0" smtClean="0"/>
              <a:t> правил (у формах </a:t>
            </a:r>
            <a:r>
              <a:rPr lang="ru-RU" dirty="0" err="1" smtClean="0"/>
              <a:t>від</a:t>
            </a:r>
            <a:r>
              <a:rPr lang="ru-RU" dirty="0" smtClean="0"/>
              <a:t> </a:t>
            </a:r>
            <a:r>
              <a:rPr lang="ru-RU" dirty="0" err="1" smtClean="0"/>
              <a:t>фіктивного</a:t>
            </a:r>
            <a:r>
              <a:rPr lang="ru-RU" dirty="0" smtClean="0"/>
              <a:t> туризму до </a:t>
            </a:r>
            <a:r>
              <a:rPr lang="ru-RU" dirty="0" err="1" smtClean="0"/>
              <a:t>перевезення</a:t>
            </a:r>
            <a:r>
              <a:rPr lang="ru-RU" dirty="0" smtClean="0"/>
              <a:t> </a:t>
            </a:r>
            <a:r>
              <a:rPr lang="ru-RU" dirty="0" err="1" smtClean="0"/>
              <a:t>нелегалів</a:t>
            </a:r>
            <a:r>
              <a:rPr lang="ru-RU" dirty="0" smtClean="0"/>
              <a:t>, </a:t>
            </a:r>
            <a:r>
              <a:rPr lang="ru-RU" dirty="0" err="1" smtClean="0"/>
              <a:t>захованими</a:t>
            </a:r>
            <a:r>
              <a:rPr lang="ru-RU" dirty="0" smtClean="0"/>
              <a:t> у </a:t>
            </a:r>
            <a:r>
              <a:rPr lang="ru-RU" dirty="0" err="1" smtClean="0"/>
              <a:t>вантажних</a:t>
            </a:r>
            <a:r>
              <a:rPr lang="ru-RU" dirty="0" smtClean="0"/>
              <a:t> контейнерах). </a:t>
            </a:r>
          </a:p>
          <a:p>
            <a:pPr algn="just"/>
            <a:r>
              <a:rPr lang="ru-RU" dirty="0" smtClean="0"/>
              <a:t>Особливо складною для </a:t>
            </a:r>
            <a:r>
              <a:rPr lang="ru-RU" dirty="0" err="1" smtClean="0"/>
              <a:t>врегулювання</a:t>
            </a:r>
            <a:r>
              <a:rPr lang="ru-RU" dirty="0" smtClean="0"/>
              <a:t> є проблема </a:t>
            </a:r>
            <a:r>
              <a:rPr lang="ru-RU" dirty="0" err="1" smtClean="0"/>
              <a:t>біженців</a:t>
            </a:r>
            <a:r>
              <a:rPr lang="ru-RU" dirty="0" smtClean="0"/>
              <a:t>. </a:t>
            </a:r>
          </a:p>
          <a:p>
            <a:pPr algn="just"/>
            <a:r>
              <a:rPr lang="ru-RU" dirty="0" smtClean="0"/>
              <a:t>За нормами </a:t>
            </a:r>
            <a:r>
              <a:rPr lang="ru-RU" dirty="0" err="1" smtClean="0"/>
              <a:t>міжнародного</a:t>
            </a:r>
            <a:r>
              <a:rPr lang="ru-RU" dirty="0" smtClean="0"/>
              <a:t> права, </a:t>
            </a:r>
            <a:r>
              <a:rPr lang="ru-RU" dirty="0" err="1" smtClean="0"/>
              <a:t>цивільне</a:t>
            </a:r>
            <a:r>
              <a:rPr lang="ru-RU" dirty="0" smtClean="0"/>
              <a:t> </a:t>
            </a:r>
            <a:r>
              <a:rPr lang="ru-RU" dirty="0" err="1" smtClean="0"/>
              <a:t>населення</a:t>
            </a:r>
            <a:r>
              <a:rPr lang="ru-RU" dirty="0" smtClean="0"/>
              <a:t>, яке </a:t>
            </a:r>
            <a:r>
              <a:rPr lang="ru-RU" dirty="0" err="1" smtClean="0"/>
              <a:t>опиняється</a:t>
            </a:r>
            <a:r>
              <a:rPr lang="ru-RU" dirty="0" smtClean="0"/>
              <a:t> в </a:t>
            </a:r>
            <a:r>
              <a:rPr lang="ru-RU" dirty="0" err="1" smtClean="0"/>
              <a:t>епіцентрі</a:t>
            </a:r>
            <a:r>
              <a:rPr lang="ru-RU" dirty="0" smtClean="0"/>
              <a:t> </a:t>
            </a:r>
            <a:r>
              <a:rPr lang="ru-RU" dirty="0" err="1" smtClean="0"/>
              <a:t>військових</a:t>
            </a:r>
            <a:r>
              <a:rPr lang="ru-RU" dirty="0" smtClean="0"/>
              <a:t> </a:t>
            </a:r>
            <a:r>
              <a:rPr lang="ru-RU" dirty="0" err="1" smtClean="0"/>
              <a:t>конфліктів</a:t>
            </a:r>
            <a:r>
              <a:rPr lang="ru-RU" dirty="0" smtClean="0"/>
              <a:t> </a:t>
            </a:r>
            <a:r>
              <a:rPr lang="ru-RU" dirty="0" err="1" smtClean="0"/>
              <a:t>або</a:t>
            </a:r>
            <a:r>
              <a:rPr lang="ru-RU" dirty="0" smtClean="0"/>
              <a:t> </a:t>
            </a:r>
            <a:r>
              <a:rPr lang="ru-RU" dirty="0" err="1" smtClean="0"/>
              <a:t>зазнає</a:t>
            </a:r>
            <a:r>
              <a:rPr lang="ru-RU" dirty="0" smtClean="0"/>
              <a:t> </a:t>
            </a:r>
            <a:r>
              <a:rPr lang="ru-RU" dirty="0" err="1" smtClean="0"/>
              <a:t>переслідувань</a:t>
            </a:r>
            <a:r>
              <a:rPr lang="ru-RU" dirty="0" smtClean="0"/>
              <a:t> </a:t>
            </a:r>
            <a:r>
              <a:rPr lang="ru-RU" dirty="0" err="1" smtClean="0"/>
              <a:t>чи</a:t>
            </a:r>
            <a:r>
              <a:rPr lang="ru-RU" dirty="0" smtClean="0"/>
              <a:t> </a:t>
            </a:r>
            <a:r>
              <a:rPr lang="ru-RU" dirty="0" err="1" smtClean="0"/>
              <a:t>дискримінації</a:t>
            </a:r>
            <a:r>
              <a:rPr lang="ru-RU" dirty="0" smtClean="0"/>
              <a:t> з боку </a:t>
            </a:r>
            <a:r>
              <a:rPr lang="ru-RU" dirty="0" err="1" smtClean="0"/>
              <a:t>правлячих</a:t>
            </a:r>
            <a:r>
              <a:rPr lang="ru-RU" dirty="0" smtClean="0"/>
              <a:t> </a:t>
            </a:r>
            <a:r>
              <a:rPr lang="ru-RU" dirty="0" err="1" smtClean="0"/>
              <a:t>режимів</a:t>
            </a:r>
            <a:r>
              <a:rPr lang="ru-RU" dirty="0" smtClean="0"/>
              <a:t> у </a:t>
            </a:r>
            <a:r>
              <a:rPr lang="ru-RU" dirty="0" err="1" smtClean="0"/>
              <a:t>своїй</a:t>
            </a:r>
            <a:r>
              <a:rPr lang="ru-RU" dirty="0" smtClean="0"/>
              <a:t>  </a:t>
            </a:r>
            <a:r>
              <a:rPr lang="ru-RU" dirty="0" err="1" smtClean="0"/>
              <a:t>країні</a:t>
            </a:r>
            <a:r>
              <a:rPr lang="ru-RU" dirty="0" smtClean="0"/>
              <a:t>  </a:t>
            </a:r>
            <a:r>
              <a:rPr lang="ru-RU" dirty="0" err="1" smtClean="0"/>
              <a:t>має</a:t>
            </a:r>
            <a:r>
              <a:rPr lang="ru-RU" dirty="0" smtClean="0"/>
              <a:t>  право </a:t>
            </a:r>
            <a:r>
              <a:rPr lang="ru-RU" dirty="0" err="1" smtClean="0"/>
              <a:t>отримати</a:t>
            </a:r>
            <a:r>
              <a:rPr lang="ru-RU" dirty="0" smtClean="0"/>
              <a:t>  </a:t>
            </a:r>
            <a:r>
              <a:rPr lang="ru-RU" dirty="0" err="1" smtClean="0"/>
              <a:t>політичних</a:t>
            </a:r>
            <a:r>
              <a:rPr lang="ru-RU" dirty="0" smtClean="0"/>
              <a:t> </a:t>
            </a:r>
            <a:r>
              <a:rPr lang="ru-RU" dirty="0" err="1" smtClean="0"/>
              <a:t>притулок</a:t>
            </a:r>
            <a:r>
              <a:rPr lang="ru-RU" dirty="0" smtClean="0"/>
              <a:t> і статус </a:t>
            </a:r>
            <a:r>
              <a:rPr lang="ru-RU" dirty="0" err="1" smtClean="0"/>
              <a:t>біженця</a:t>
            </a:r>
            <a:r>
              <a:rPr lang="ru-RU" dirty="0" smtClean="0"/>
              <a:t> за кордоном</a:t>
            </a:r>
            <a:endParaRPr lang="ru-RU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078" y="1556792"/>
            <a:ext cx="2705100" cy="2376264"/>
          </a:xfrm>
          <a:prstGeom prst="rect">
            <a:avLst/>
          </a:prstGeom>
          <a:noFill/>
          <a:ln w="57150">
            <a:solidFill>
              <a:srgbClr val="7030A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916" y="4437112"/>
            <a:ext cx="3019425" cy="2162547"/>
          </a:xfrm>
          <a:prstGeom prst="rect">
            <a:avLst/>
          </a:prstGeom>
          <a:noFill/>
          <a:ln w="57150">
            <a:solidFill>
              <a:srgbClr val="7030A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17333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 smtClean="0"/>
              <a:t>СТАТЕВО-ВІКОВА СТРУКТУРА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932040" y="1600200"/>
            <a:ext cx="3888432" cy="4997152"/>
          </a:xfrm>
        </p:spPr>
        <p:txBody>
          <a:bodyPr>
            <a:normAutofit fontScale="62500" lnSpcReduction="20000"/>
          </a:bodyPr>
          <a:lstStyle/>
          <a:p>
            <a:pPr algn="just"/>
            <a:r>
              <a:rPr lang="ru-RU" dirty="0" smtClean="0"/>
              <a:t>В </a:t>
            </a:r>
            <a:r>
              <a:rPr lang="ru-RU" dirty="0" err="1" smtClean="0"/>
              <a:t>усіх</a:t>
            </a:r>
            <a:r>
              <a:rPr lang="ru-RU" dirty="0" smtClean="0"/>
              <a:t> </a:t>
            </a:r>
            <a:r>
              <a:rPr lang="ru-RU" dirty="0" err="1" smtClean="0"/>
              <a:t>країнах</a:t>
            </a:r>
            <a:r>
              <a:rPr lang="ru-RU" dirty="0" smtClean="0"/>
              <a:t> </a:t>
            </a:r>
            <a:r>
              <a:rPr lang="ru-RU" dirty="0" err="1" smtClean="0"/>
              <a:t>Європи</a:t>
            </a:r>
            <a:r>
              <a:rPr lang="ru-RU" dirty="0" smtClean="0"/>
              <a:t> (</a:t>
            </a:r>
            <a:r>
              <a:rPr lang="ru-RU" dirty="0" err="1" smtClean="0"/>
              <a:t>крім</a:t>
            </a:r>
            <a:r>
              <a:rPr lang="ru-RU" dirty="0" smtClean="0"/>
              <a:t> </a:t>
            </a:r>
            <a:r>
              <a:rPr lang="ru-RU" dirty="0" err="1" smtClean="0"/>
              <a:t>Ісландії</a:t>
            </a:r>
            <a:r>
              <a:rPr lang="ru-RU" dirty="0" smtClean="0"/>
              <a:t>) </a:t>
            </a:r>
            <a:r>
              <a:rPr lang="ru-RU" dirty="0" err="1" smtClean="0"/>
              <a:t>кількість</a:t>
            </a:r>
            <a:r>
              <a:rPr lang="ru-RU" dirty="0" smtClean="0"/>
              <a:t> </a:t>
            </a:r>
            <a:r>
              <a:rPr lang="ru-RU" dirty="0" err="1" smtClean="0"/>
              <a:t>жінок</a:t>
            </a:r>
            <a:r>
              <a:rPr lang="ru-RU" dirty="0" smtClean="0"/>
              <a:t> </a:t>
            </a:r>
            <a:r>
              <a:rPr lang="ru-RU" dirty="0" err="1" smtClean="0"/>
              <a:t>перевищує</a:t>
            </a:r>
            <a:r>
              <a:rPr lang="ru-RU" dirty="0" smtClean="0"/>
              <a:t> </a:t>
            </a:r>
            <a:r>
              <a:rPr lang="ru-RU" dirty="0" err="1" smtClean="0"/>
              <a:t>кількість</a:t>
            </a:r>
            <a:r>
              <a:rPr lang="ru-RU" dirty="0" smtClean="0"/>
              <a:t> </a:t>
            </a:r>
            <a:r>
              <a:rPr lang="ru-RU" dirty="0" err="1" smtClean="0"/>
              <a:t>чоловіків</a:t>
            </a:r>
            <a:r>
              <a:rPr lang="ru-RU" dirty="0" smtClean="0"/>
              <a:t>. </a:t>
            </a:r>
            <a:endParaRPr lang="ru-RU" dirty="0"/>
          </a:p>
          <a:p>
            <a:pPr algn="just"/>
            <a:r>
              <a:rPr lang="ru-RU" dirty="0" smtClean="0"/>
              <a:t>У  </a:t>
            </a:r>
            <a:r>
              <a:rPr lang="ru-RU" dirty="0" err="1" smtClean="0"/>
              <a:t>Великій</a:t>
            </a:r>
            <a:r>
              <a:rPr lang="ru-RU" dirty="0" smtClean="0"/>
              <a:t> </a:t>
            </a:r>
            <a:r>
              <a:rPr lang="ru-RU" dirty="0" err="1" smtClean="0"/>
              <a:t>Британії</a:t>
            </a:r>
            <a:r>
              <a:rPr lang="ru-RU" dirty="0" smtClean="0"/>
              <a:t> на 100 </a:t>
            </a:r>
            <a:r>
              <a:rPr lang="ru-RU" dirty="0" err="1" smtClean="0"/>
              <a:t>жінок</a:t>
            </a:r>
            <a:r>
              <a:rPr lang="ru-RU" dirty="0" smtClean="0"/>
              <a:t> </a:t>
            </a:r>
            <a:r>
              <a:rPr lang="ru-RU" dirty="0" err="1" smtClean="0"/>
              <a:t>припадає</a:t>
            </a:r>
            <a:r>
              <a:rPr lang="ru-RU" dirty="0" smtClean="0"/>
              <a:t> 99 </a:t>
            </a:r>
            <a:r>
              <a:rPr lang="ru-RU" dirty="0" err="1" smtClean="0"/>
              <a:t>чоловіків</a:t>
            </a:r>
            <a:endParaRPr lang="ru-RU" dirty="0" smtClean="0"/>
          </a:p>
          <a:p>
            <a:pPr algn="just"/>
            <a:r>
              <a:rPr lang="ru-RU" dirty="0" smtClean="0"/>
              <a:t> в </a:t>
            </a:r>
            <a:r>
              <a:rPr lang="ru-RU" dirty="0" err="1" smtClean="0"/>
              <a:t>Іспанії</a:t>
            </a:r>
            <a:r>
              <a:rPr lang="ru-RU" dirty="0" smtClean="0"/>
              <a:t> та </a:t>
            </a:r>
            <a:r>
              <a:rPr lang="ru-RU" dirty="0" err="1" smtClean="0"/>
              <a:t>Албанії</a:t>
            </a:r>
            <a:r>
              <a:rPr lang="ru-RU" dirty="0" smtClean="0"/>
              <a:t> — по 98</a:t>
            </a:r>
          </a:p>
          <a:p>
            <a:pPr marL="0" indent="0" algn="just">
              <a:buNone/>
            </a:pPr>
            <a:r>
              <a:rPr lang="ru-RU" dirty="0" smtClean="0"/>
              <a:t>       у </a:t>
            </a:r>
            <a:r>
              <a:rPr lang="ru-RU" dirty="0" err="1" smtClean="0"/>
              <a:t>Німеччині</a:t>
            </a:r>
            <a:r>
              <a:rPr lang="ru-RU" dirty="0" smtClean="0"/>
              <a:t> й </a:t>
            </a:r>
            <a:r>
              <a:rPr lang="ru-RU" dirty="0" err="1" smtClean="0"/>
              <a:t>Чехії</a:t>
            </a:r>
            <a:r>
              <a:rPr lang="ru-RU" dirty="0" smtClean="0"/>
              <a:t> — по 97</a:t>
            </a:r>
          </a:p>
          <a:p>
            <a:pPr algn="just"/>
            <a:r>
              <a:rPr lang="ru-RU" dirty="0" smtClean="0"/>
              <a:t>у </a:t>
            </a:r>
            <a:r>
              <a:rPr lang="ru-RU" dirty="0" err="1" smtClean="0"/>
              <a:t>Франції</a:t>
            </a:r>
            <a:r>
              <a:rPr lang="ru-RU" dirty="0" smtClean="0"/>
              <a:t> — 96</a:t>
            </a:r>
          </a:p>
          <a:p>
            <a:pPr algn="just"/>
            <a:r>
              <a:rPr lang="ru-RU" dirty="0" smtClean="0"/>
              <a:t>у </a:t>
            </a:r>
            <a:r>
              <a:rPr lang="ru-RU" dirty="0" err="1" smtClean="0"/>
              <a:t>Португалії</a:t>
            </a:r>
            <a:r>
              <a:rPr lang="ru-RU" dirty="0" smtClean="0"/>
              <a:t>, </a:t>
            </a:r>
            <a:r>
              <a:rPr lang="ru-RU" dirty="0" err="1" smtClean="0"/>
              <a:t>Боснії</a:t>
            </a:r>
            <a:r>
              <a:rPr lang="ru-RU" dirty="0" smtClean="0"/>
              <a:t> і </a:t>
            </a:r>
            <a:r>
              <a:rPr lang="ru-RU" dirty="0" err="1" smtClean="0"/>
              <a:t>Герцеговині</a:t>
            </a:r>
            <a:r>
              <a:rPr lang="ru-RU" dirty="0" smtClean="0"/>
              <a:t>  95</a:t>
            </a:r>
          </a:p>
          <a:p>
            <a:pPr algn="just"/>
            <a:r>
              <a:rPr lang="ru-RU" dirty="0" smtClean="0"/>
              <a:t> у </a:t>
            </a:r>
            <a:r>
              <a:rPr lang="ru-RU" dirty="0" err="1" smtClean="0"/>
              <a:t>Польщі</a:t>
            </a:r>
            <a:r>
              <a:rPr lang="ru-RU" dirty="0" smtClean="0"/>
              <a:t> — 94</a:t>
            </a:r>
          </a:p>
          <a:p>
            <a:pPr algn="just"/>
            <a:r>
              <a:rPr lang="ru-RU" dirty="0" smtClean="0"/>
              <a:t> у </a:t>
            </a:r>
            <a:r>
              <a:rPr lang="ru-RU" dirty="0" err="1" smtClean="0"/>
              <a:t>Сербії</a:t>
            </a:r>
            <a:r>
              <a:rPr lang="ru-RU" dirty="0" smtClean="0"/>
              <a:t> — 95 </a:t>
            </a:r>
          </a:p>
          <a:p>
            <a:pPr algn="just"/>
            <a:r>
              <a:rPr lang="ru-RU" dirty="0" smtClean="0"/>
              <a:t>в </a:t>
            </a:r>
            <a:r>
              <a:rPr lang="ru-RU" dirty="0" err="1" smtClean="0"/>
              <a:t>Італії</a:t>
            </a:r>
            <a:r>
              <a:rPr lang="ru-RU" dirty="0" smtClean="0"/>
              <a:t> — 93</a:t>
            </a:r>
          </a:p>
          <a:p>
            <a:pPr algn="just"/>
            <a:r>
              <a:rPr lang="ru-RU" dirty="0" smtClean="0"/>
              <a:t>в </a:t>
            </a:r>
            <a:r>
              <a:rPr lang="ru-RU" dirty="0" err="1" smtClean="0"/>
              <a:t>Угорщини</a:t>
            </a:r>
            <a:r>
              <a:rPr lang="ru-RU" dirty="0" smtClean="0"/>
              <a:t> — 91 </a:t>
            </a:r>
          </a:p>
          <a:p>
            <a:pPr algn="just"/>
            <a:r>
              <a:rPr lang="ru-RU" dirty="0" smtClean="0"/>
              <a:t>у </a:t>
            </a:r>
            <a:r>
              <a:rPr lang="ru-RU" dirty="0" err="1" smtClean="0"/>
              <a:t>Білорусі</a:t>
            </a:r>
            <a:r>
              <a:rPr lang="ru-RU" dirty="0" smtClean="0"/>
              <a:t> — 87 </a:t>
            </a:r>
          </a:p>
          <a:p>
            <a:pPr algn="just"/>
            <a:r>
              <a:rPr lang="ru-RU" dirty="0" smtClean="0"/>
              <a:t>в </a:t>
            </a:r>
            <a:r>
              <a:rPr lang="ru-RU" dirty="0" err="1" smtClean="0"/>
              <a:t>Україні</a:t>
            </a:r>
            <a:r>
              <a:rPr lang="ru-RU" dirty="0" smtClean="0"/>
              <a:t> — 86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94396" y="5445224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dirty="0" smtClean="0"/>
              <a:t>У </a:t>
            </a:r>
            <a:r>
              <a:rPr lang="ru-RU" dirty="0" err="1" smtClean="0"/>
              <a:t>віковій</a:t>
            </a:r>
            <a:r>
              <a:rPr lang="ru-RU" dirty="0" smtClean="0"/>
              <a:t> </a:t>
            </a:r>
            <a:r>
              <a:rPr lang="ru-RU" dirty="0" err="1" smtClean="0"/>
              <a:t>структурі</a:t>
            </a:r>
            <a:r>
              <a:rPr lang="ru-RU" dirty="0" smtClean="0"/>
              <a:t> </a:t>
            </a:r>
            <a:r>
              <a:rPr lang="ru-RU" dirty="0" err="1" smtClean="0"/>
              <a:t>населення</a:t>
            </a:r>
            <a:r>
              <a:rPr lang="ru-RU" dirty="0" smtClean="0"/>
              <a:t> </a:t>
            </a:r>
            <a:r>
              <a:rPr lang="ru-RU" dirty="0" err="1" smtClean="0"/>
              <a:t>виокремлюють</a:t>
            </a:r>
            <a:r>
              <a:rPr lang="ru-RU" dirty="0" smtClean="0"/>
              <a:t> три </a:t>
            </a:r>
            <a:r>
              <a:rPr lang="ru-RU" dirty="0" err="1" smtClean="0"/>
              <a:t>вікові</a:t>
            </a:r>
            <a:r>
              <a:rPr lang="ru-RU" dirty="0" smtClean="0"/>
              <a:t> </a:t>
            </a:r>
            <a:r>
              <a:rPr lang="ru-RU" dirty="0" err="1" smtClean="0"/>
              <a:t>групи</a:t>
            </a:r>
            <a:r>
              <a:rPr lang="ru-RU" dirty="0" smtClean="0"/>
              <a:t> </a:t>
            </a:r>
            <a:r>
              <a:rPr lang="ru-RU" dirty="0" err="1" smtClean="0"/>
              <a:t>населення</a:t>
            </a:r>
            <a:r>
              <a:rPr lang="ru-RU" dirty="0" smtClean="0"/>
              <a:t>: </a:t>
            </a:r>
            <a:r>
              <a:rPr lang="ru-RU" dirty="0" err="1" smtClean="0"/>
              <a:t>діти</a:t>
            </a:r>
            <a:r>
              <a:rPr lang="ru-RU" dirty="0" smtClean="0"/>
              <a:t> (до 15 </a:t>
            </a:r>
            <a:r>
              <a:rPr lang="ru-RU" dirty="0" err="1" smtClean="0"/>
              <a:t>років</a:t>
            </a:r>
            <a:r>
              <a:rPr lang="ru-RU" dirty="0" smtClean="0"/>
              <a:t>), </a:t>
            </a:r>
            <a:r>
              <a:rPr lang="ru-RU" dirty="0" err="1" smtClean="0"/>
              <a:t>дорослі</a:t>
            </a:r>
            <a:r>
              <a:rPr lang="ru-RU" dirty="0" smtClean="0"/>
              <a:t>, </a:t>
            </a:r>
            <a:r>
              <a:rPr lang="ru-RU" dirty="0" err="1" smtClean="0"/>
              <a:t>або</a:t>
            </a:r>
            <a:r>
              <a:rPr lang="ru-RU" dirty="0" smtClean="0"/>
              <a:t> </a:t>
            </a:r>
            <a:r>
              <a:rPr lang="ru-RU" dirty="0" err="1" smtClean="0"/>
              <a:t>працездатні</a:t>
            </a:r>
            <a:r>
              <a:rPr lang="ru-RU" dirty="0" smtClean="0"/>
              <a:t> (15 -65 </a:t>
            </a:r>
            <a:r>
              <a:rPr lang="ru-RU" dirty="0" err="1" smtClean="0"/>
              <a:t>років</a:t>
            </a:r>
            <a:r>
              <a:rPr lang="ru-RU" dirty="0" smtClean="0"/>
              <a:t>), і </a:t>
            </a:r>
            <a:r>
              <a:rPr lang="ru-RU" dirty="0" err="1" smtClean="0"/>
              <a:t>літні</a:t>
            </a:r>
            <a:r>
              <a:rPr lang="ru-RU" dirty="0" smtClean="0"/>
              <a:t> (старше 65 </a:t>
            </a:r>
            <a:r>
              <a:rPr lang="ru-RU" dirty="0" err="1" smtClean="0"/>
              <a:t>років</a:t>
            </a:r>
            <a:r>
              <a:rPr lang="ru-RU" dirty="0" smtClean="0"/>
              <a:t>).</a:t>
            </a:r>
            <a:endParaRPr lang="ru-RU" dirty="0"/>
          </a:p>
        </p:txBody>
      </p:sp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8228" y="3313660"/>
            <a:ext cx="3024336" cy="2121549"/>
          </a:xfrm>
          <a:prstGeom prst="rect">
            <a:avLst/>
          </a:prstGeom>
          <a:noFill/>
          <a:ln w="57150">
            <a:solidFill>
              <a:srgbClr val="7030A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8228" y="1340768"/>
            <a:ext cx="3007924" cy="1619250"/>
          </a:xfrm>
          <a:prstGeom prst="rect">
            <a:avLst/>
          </a:prstGeom>
          <a:noFill/>
          <a:ln w="57150">
            <a:solidFill>
              <a:srgbClr val="7030A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07487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 smtClean="0"/>
              <a:t>ПРАЦЕРЕСУРСНИЙ ПОТЕНЦІАЛ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ru-RU" dirty="0" err="1" smtClean="0"/>
              <a:t>Незважаючи</a:t>
            </a:r>
            <a:r>
              <a:rPr lang="ru-RU" dirty="0" smtClean="0"/>
              <a:t> на </a:t>
            </a:r>
            <a:r>
              <a:rPr lang="ru-RU" dirty="0" err="1" smtClean="0"/>
              <a:t>складну</a:t>
            </a:r>
            <a:r>
              <a:rPr lang="ru-RU" dirty="0" smtClean="0"/>
              <a:t> </a:t>
            </a:r>
            <a:r>
              <a:rPr lang="ru-RU" dirty="0" err="1" smtClean="0"/>
              <a:t>демографічну</a:t>
            </a:r>
            <a:r>
              <a:rPr lang="ru-RU" dirty="0" smtClean="0"/>
              <a:t> </a:t>
            </a:r>
            <a:r>
              <a:rPr lang="ru-RU" dirty="0" err="1" smtClean="0"/>
              <a:t>ситуацію</a:t>
            </a:r>
            <a:r>
              <a:rPr lang="ru-RU" dirty="0" smtClean="0"/>
              <a:t>, </a:t>
            </a:r>
            <a:r>
              <a:rPr lang="ru-RU" dirty="0" err="1" smtClean="0"/>
              <a:t>регіон</a:t>
            </a:r>
            <a:r>
              <a:rPr lang="ru-RU" dirty="0" smtClean="0"/>
              <a:t> </a:t>
            </a:r>
            <a:r>
              <a:rPr lang="ru-RU" dirty="0" err="1" smtClean="0"/>
              <a:t>має</a:t>
            </a:r>
            <a:r>
              <a:rPr lang="ru-RU" dirty="0" smtClean="0"/>
              <a:t> </a:t>
            </a:r>
            <a:r>
              <a:rPr lang="ru-RU" dirty="0" err="1" smtClean="0"/>
              <a:t>потужний</a:t>
            </a:r>
            <a:r>
              <a:rPr lang="ru-RU" dirty="0" smtClean="0"/>
              <a:t> </a:t>
            </a:r>
            <a:r>
              <a:rPr lang="ru-RU" dirty="0" err="1" smtClean="0"/>
              <a:t>працересурсний</a:t>
            </a:r>
            <a:r>
              <a:rPr lang="ru-RU" dirty="0" smtClean="0"/>
              <a:t> </a:t>
            </a:r>
            <a:r>
              <a:rPr lang="ru-RU" dirty="0" err="1" smtClean="0"/>
              <a:t>потенціал</a:t>
            </a:r>
            <a:r>
              <a:rPr lang="ru-RU" dirty="0" smtClean="0"/>
              <a:t>. </a:t>
            </a:r>
            <a:r>
              <a:rPr lang="ru-RU" dirty="0" err="1" smtClean="0"/>
              <a:t>Економічно</a:t>
            </a:r>
            <a:r>
              <a:rPr lang="ru-RU" dirty="0" smtClean="0"/>
              <a:t> </a:t>
            </a:r>
            <a:r>
              <a:rPr lang="ru-RU" dirty="0" err="1" smtClean="0"/>
              <a:t>активне</a:t>
            </a:r>
            <a:r>
              <a:rPr lang="ru-RU" dirty="0" smtClean="0"/>
              <a:t> </a:t>
            </a:r>
            <a:r>
              <a:rPr lang="ru-RU" dirty="0" err="1" smtClean="0"/>
              <a:t>населення</a:t>
            </a:r>
            <a:r>
              <a:rPr lang="ru-RU" dirty="0" smtClean="0"/>
              <a:t> (ЕАН) </a:t>
            </a:r>
            <a:r>
              <a:rPr lang="ru-RU" dirty="0" err="1" smtClean="0"/>
              <a:t>Європи</a:t>
            </a:r>
            <a:r>
              <a:rPr lang="ru-RU" dirty="0" smtClean="0"/>
              <a:t> </a:t>
            </a:r>
            <a:r>
              <a:rPr lang="ru-RU" dirty="0" err="1" smtClean="0"/>
              <a:t>складає</a:t>
            </a:r>
            <a:r>
              <a:rPr lang="ru-RU" dirty="0" smtClean="0"/>
              <a:t> </a:t>
            </a:r>
            <a:r>
              <a:rPr lang="ru-RU" dirty="0" err="1" smtClean="0"/>
              <a:t>приблизно</a:t>
            </a:r>
            <a:r>
              <a:rPr lang="ru-RU" dirty="0" smtClean="0"/>
              <a:t> 45 %. </a:t>
            </a:r>
            <a:r>
              <a:rPr lang="ru-RU" dirty="0" err="1" smtClean="0"/>
              <a:t>Більше</a:t>
            </a:r>
            <a:r>
              <a:rPr lang="ru-RU" dirty="0" smtClean="0"/>
              <a:t> </a:t>
            </a:r>
            <a:r>
              <a:rPr lang="ru-RU" dirty="0" err="1" smtClean="0"/>
              <a:t>половини</a:t>
            </a:r>
            <a:r>
              <a:rPr lang="ru-RU" dirty="0" smtClean="0"/>
              <a:t> </a:t>
            </a:r>
            <a:r>
              <a:rPr lang="ru-RU" dirty="0" err="1" smtClean="0"/>
              <a:t>зайнято</a:t>
            </a:r>
            <a:r>
              <a:rPr lang="ru-RU" dirty="0" smtClean="0"/>
              <a:t> у </a:t>
            </a:r>
            <a:r>
              <a:rPr lang="ru-RU" dirty="0" err="1" smtClean="0"/>
              <a:t>сфері</a:t>
            </a:r>
            <a:r>
              <a:rPr lang="ru-RU" dirty="0" smtClean="0"/>
              <a:t> </a:t>
            </a:r>
            <a:r>
              <a:rPr lang="ru-RU" dirty="0" err="1" smtClean="0"/>
              <a:t>послуг</a:t>
            </a:r>
            <a:r>
              <a:rPr lang="ru-RU" dirty="0" smtClean="0"/>
              <a:t>. </a:t>
            </a:r>
            <a:endParaRPr lang="ru-RU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4221088"/>
            <a:ext cx="4032448" cy="2427841"/>
          </a:xfrm>
          <a:prstGeom prst="rect">
            <a:avLst/>
          </a:prstGeom>
          <a:noFill/>
          <a:ln w="57150">
            <a:solidFill>
              <a:srgbClr val="7030A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4869159"/>
            <a:ext cx="2143125" cy="1779769"/>
          </a:xfrm>
          <a:prstGeom prst="rect">
            <a:avLst/>
          </a:prstGeom>
          <a:noFill/>
          <a:ln w="57150">
            <a:solidFill>
              <a:srgbClr val="7030A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90168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b="1" dirty="0" smtClean="0"/>
              <a:t>ЕТНІЧНА, МОВНА СТРУКТУРА ЄВРОПИ</a:t>
            </a:r>
            <a:endParaRPr lang="ru-RU" b="1" dirty="0"/>
          </a:p>
        </p:txBody>
      </p:sp>
      <p:pic>
        <p:nvPicPr>
          <p:cNvPr id="1229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628801"/>
            <a:ext cx="7776864" cy="4248472"/>
          </a:xfrm>
          <a:prstGeom prst="rect">
            <a:avLst/>
          </a:prstGeom>
          <a:noFill/>
          <a:ln w="57150">
            <a:solidFill>
              <a:srgbClr val="7030A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95536" y="5950987"/>
            <a:ext cx="813690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err="1" smtClean="0"/>
              <a:t>Переважна</a:t>
            </a:r>
            <a:r>
              <a:rPr lang="ru-RU" dirty="0" smtClean="0"/>
              <a:t> </a:t>
            </a:r>
            <a:r>
              <a:rPr lang="ru-RU" dirty="0" err="1" smtClean="0"/>
              <a:t>частина</a:t>
            </a:r>
            <a:r>
              <a:rPr lang="ru-RU" dirty="0" smtClean="0"/>
              <a:t> </a:t>
            </a:r>
            <a:r>
              <a:rPr lang="ru-RU" dirty="0" err="1" smtClean="0"/>
              <a:t>населення</a:t>
            </a:r>
            <a:r>
              <a:rPr lang="ru-RU" dirty="0" smtClean="0"/>
              <a:t> </a:t>
            </a:r>
            <a:r>
              <a:rPr lang="ru-RU" dirty="0" err="1" smtClean="0"/>
              <a:t>Європи</a:t>
            </a:r>
            <a:r>
              <a:rPr lang="ru-RU" dirty="0" smtClean="0"/>
              <a:t> </a:t>
            </a:r>
            <a:r>
              <a:rPr lang="ru-RU" dirty="0" err="1" smtClean="0"/>
              <a:t>належить</a:t>
            </a:r>
            <a:r>
              <a:rPr lang="ru-RU" dirty="0" smtClean="0"/>
              <a:t> до </a:t>
            </a:r>
            <a:r>
              <a:rPr lang="ru-RU" dirty="0" err="1" smtClean="0"/>
              <a:t>найбільшої</a:t>
            </a:r>
            <a:r>
              <a:rPr lang="ru-RU" dirty="0" smtClean="0"/>
              <a:t> за </a:t>
            </a:r>
            <a:r>
              <a:rPr lang="ru-RU" dirty="0" err="1" smtClean="0"/>
              <a:t>кількістю</a:t>
            </a:r>
            <a:r>
              <a:rPr lang="ru-RU" dirty="0" smtClean="0"/>
              <a:t> </a:t>
            </a:r>
            <a:r>
              <a:rPr lang="ru-RU" dirty="0" err="1" smtClean="0"/>
              <a:t>індоєвропейської</a:t>
            </a:r>
            <a:r>
              <a:rPr lang="ru-RU" dirty="0" smtClean="0"/>
              <a:t> </a:t>
            </a:r>
            <a:r>
              <a:rPr lang="ru-RU" dirty="0" err="1" smtClean="0"/>
              <a:t>сім’ї</a:t>
            </a:r>
            <a:r>
              <a:rPr lang="ru-RU" dirty="0" smtClean="0"/>
              <a:t>. У </a:t>
            </a:r>
            <a:r>
              <a:rPr lang="ru-RU" dirty="0" err="1" smtClean="0"/>
              <a:t>Європі</a:t>
            </a:r>
            <a:r>
              <a:rPr lang="ru-RU" dirty="0" smtClean="0"/>
              <a:t> </a:t>
            </a:r>
            <a:r>
              <a:rPr lang="ru-RU" dirty="0" err="1" smtClean="0"/>
              <a:t>проживає</a:t>
            </a:r>
            <a:r>
              <a:rPr lang="ru-RU" dirty="0" smtClean="0"/>
              <a:t> </a:t>
            </a:r>
            <a:r>
              <a:rPr lang="ru-RU" dirty="0" err="1" smtClean="0"/>
              <a:t>найбільше</a:t>
            </a:r>
            <a:r>
              <a:rPr lang="ru-RU" dirty="0" smtClean="0"/>
              <a:t> </a:t>
            </a:r>
            <a:r>
              <a:rPr lang="ru-RU" dirty="0" err="1" smtClean="0"/>
              <a:t>росіян</a:t>
            </a:r>
            <a:r>
              <a:rPr lang="ru-RU" dirty="0" smtClean="0"/>
              <a:t>, </a:t>
            </a:r>
            <a:r>
              <a:rPr lang="ru-RU" dirty="0" err="1" smtClean="0"/>
              <a:t>німців</a:t>
            </a:r>
            <a:r>
              <a:rPr lang="ru-RU" dirty="0" smtClean="0"/>
              <a:t>, </a:t>
            </a:r>
            <a:r>
              <a:rPr lang="ru-RU" dirty="0" err="1" smtClean="0"/>
              <a:t>італійців</a:t>
            </a:r>
            <a:r>
              <a:rPr lang="ru-RU" dirty="0" smtClean="0"/>
              <a:t>, </a:t>
            </a:r>
            <a:r>
              <a:rPr lang="ru-RU" dirty="0" err="1" smtClean="0"/>
              <a:t>французів</a:t>
            </a:r>
            <a:r>
              <a:rPr lang="ru-RU" dirty="0" smtClean="0"/>
              <a:t> та </a:t>
            </a:r>
            <a:r>
              <a:rPr lang="ru-RU" dirty="0" err="1" smtClean="0"/>
              <a:t>англійців</a:t>
            </a:r>
            <a:r>
              <a:rPr lang="ru-RU" dirty="0" smtClean="0"/>
              <a:t>. </a:t>
            </a:r>
            <a:r>
              <a:rPr lang="ru-RU" dirty="0" err="1" smtClean="0"/>
              <a:t>Слов’янськими</a:t>
            </a:r>
            <a:r>
              <a:rPr lang="ru-RU" dirty="0" smtClean="0"/>
              <a:t> </a:t>
            </a:r>
            <a:r>
              <a:rPr lang="ru-RU" dirty="0" err="1" smtClean="0"/>
              <a:t>мовами</a:t>
            </a:r>
            <a:r>
              <a:rPr lang="ru-RU" dirty="0" smtClean="0"/>
              <a:t> </a:t>
            </a:r>
            <a:r>
              <a:rPr lang="ru-RU" dirty="0" err="1" smtClean="0"/>
              <a:t>розмовляють</a:t>
            </a:r>
            <a:r>
              <a:rPr lang="ru-RU" dirty="0" smtClean="0"/>
              <a:t> </a:t>
            </a:r>
            <a:r>
              <a:rPr lang="ru-RU" dirty="0" err="1" smtClean="0"/>
              <a:t>понад</a:t>
            </a:r>
            <a:r>
              <a:rPr lang="ru-RU" dirty="0" smtClean="0"/>
              <a:t> 290  млн </a:t>
            </a:r>
            <a:r>
              <a:rPr lang="ru-RU" dirty="0" err="1" smtClean="0"/>
              <a:t>осіб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43079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У </a:t>
            </a:r>
            <a:r>
              <a:rPr lang="ru-RU" b="1" dirty="0" err="1" smtClean="0"/>
              <a:t>більшості</a:t>
            </a:r>
            <a:r>
              <a:rPr lang="ru-RU" b="1" dirty="0" smtClean="0"/>
              <a:t> </a:t>
            </a:r>
            <a:r>
              <a:rPr lang="ru-RU" b="1" dirty="0" err="1" smtClean="0"/>
              <a:t>країн</a:t>
            </a:r>
            <a:r>
              <a:rPr lang="ru-RU" b="1" dirty="0" smtClean="0"/>
              <a:t> </a:t>
            </a:r>
            <a:r>
              <a:rPr lang="ru-RU" b="1" dirty="0" err="1" smtClean="0"/>
              <a:t>Європи</a:t>
            </a:r>
            <a:r>
              <a:rPr lang="ru-RU" b="1" dirty="0" smtClean="0"/>
              <a:t> </a:t>
            </a:r>
            <a:r>
              <a:rPr lang="ru-RU" b="1" dirty="0" err="1" smtClean="0"/>
              <a:t>панівною</a:t>
            </a:r>
            <a:r>
              <a:rPr lang="ru-RU" b="1" dirty="0" smtClean="0"/>
              <a:t> </a:t>
            </a:r>
            <a:r>
              <a:rPr lang="ru-RU" b="1" dirty="0" err="1" smtClean="0"/>
              <a:t>релігією</a:t>
            </a:r>
            <a:r>
              <a:rPr lang="ru-RU" b="1" dirty="0" smtClean="0"/>
              <a:t> є </a:t>
            </a:r>
            <a:r>
              <a:rPr lang="ru-RU" b="1" dirty="0" err="1" smtClean="0"/>
              <a:t>християнство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4360" y="5373216"/>
            <a:ext cx="8435280" cy="1329011"/>
          </a:xfrm>
        </p:spPr>
        <p:txBody>
          <a:bodyPr>
            <a:normAutofit fontScale="32500" lnSpcReduction="20000"/>
          </a:bodyPr>
          <a:lstStyle/>
          <a:p>
            <a:pPr algn="just"/>
            <a:r>
              <a:rPr lang="ru-RU" sz="4000" dirty="0" smtClean="0"/>
              <a:t>У </a:t>
            </a:r>
            <a:r>
              <a:rPr lang="ru-RU" sz="4000" dirty="0" err="1" smtClean="0"/>
              <a:t>Південній</a:t>
            </a:r>
            <a:r>
              <a:rPr lang="ru-RU" sz="4000" dirty="0" smtClean="0"/>
              <a:t> </a:t>
            </a:r>
            <a:r>
              <a:rPr lang="ru-RU" sz="4000" dirty="0" err="1" smtClean="0"/>
              <a:t>Європі</a:t>
            </a:r>
            <a:r>
              <a:rPr lang="ru-RU" sz="4000" dirty="0" smtClean="0"/>
              <a:t> </a:t>
            </a:r>
            <a:r>
              <a:rPr lang="ru-RU" sz="4000" dirty="0" err="1" smtClean="0"/>
              <a:t>різко</a:t>
            </a:r>
            <a:r>
              <a:rPr lang="ru-RU" sz="4000" dirty="0" smtClean="0"/>
              <a:t> </a:t>
            </a:r>
            <a:r>
              <a:rPr lang="ru-RU" sz="4000" dirty="0" err="1" smtClean="0"/>
              <a:t>переважає</a:t>
            </a:r>
            <a:r>
              <a:rPr lang="ru-RU" sz="4000" dirty="0" smtClean="0"/>
              <a:t> католицизм </a:t>
            </a:r>
          </a:p>
          <a:p>
            <a:pPr algn="just"/>
            <a:r>
              <a:rPr lang="ru-RU" sz="4000" dirty="0" smtClean="0"/>
              <a:t> У </a:t>
            </a:r>
            <a:r>
              <a:rPr lang="ru-RU" sz="4000" dirty="0" err="1" smtClean="0"/>
              <a:t>Північній</a:t>
            </a:r>
            <a:r>
              <a:rPr lang="ru-RU" sz="4000" dirty="0" smtClean="0"/>
              <a:t> — протестантизм</a:t>
            </a:r>
          </a:p>
          <a:p>
            <a:pPr algn="just"/>
            <a:r>
              <a:rPr lang="ru-RU" sz="4000" dirty="0" smtClean="0"/>
              <a:t> В </a:t>
            </a:r>
            <a:r>
              <a:rPr lang="ru-RU" sz="4000" dirty="0" err="1" smtClean="0"/>
              <a:t>Західній</a:t>
            </a:r>
            <a:r>
              <a:rPr lang="ru-RU" sz="4000" dirty="0" smtClean="0"/>
              <a:t> </a:t>
            </a:r>
            <a:r>
              <a:rPr lang="ru-RU" sz="4000" dirty="0" err="1" smtClean="0"/>
              <a:t>Європі</a:t>
            </a:r>
            <a:r>
              <a:rPr lang="ru-RU" sz="4000" dirty="0" smtClean="0"/>
              <a:t> </a:t>
            </a:r>
            <a:r>
              <a:rPr lang="ru-RU" sz="4000" dirty="0" err="1" smtClean="0"/>
              <a:t>наявне</a:t>
            </a:r>
            <a:r>
              <a:rPr lang="ru-RU" sz="4000" dirty="0" smtClean="0"/>
              <a:t> </a:t>
            </a:r>
            <a:r>
              <a:rPr lang="ru-RU" sz="4000" dirty="0" err="1" smtClean="0"/>
              <a:t>різне</a:t>
            </a:r>
            <a:r>
              <a:rPr lang="ru-RU" sz="4000" dirty="0" smtClean="0"/>
              <a:t> </a:t>
            </a:r>
            <a:r>
              <a:rPr lang="ru-RU" sz="4000" dirty="0" err="1" smtClean="0"/>
              <a:t>співвідношення</a:t>
            </a:r>
            <a:r>
              <a:rPr lang="ru-RU" sz="4000" dirty="0" smtClean="0"/>
              <a:t> (</a:t>
            </a:r>
            <a:r>
              <a:rPr lang="ru-RU" sz="4000" dirty="0" err="1" smtClean="0"/>
              <a:t>наприклад</a:t>
            </a:r>
            <a:r>
              <a:rPr lang="ru-RU" sz="4000" dirty="0" smtClean="0"/>
              <a:t>, у </a:t>
            </a:r>
            <a:r>
              <a:rPr lang="ru-RU" sz="4000" dirty="0" err="1" smtClean="0"/>
              <a:t>Німеччині</a:t>
            </a:r>
            <a:r>
              <a:rPr lang="ru-RU" sz="4000" dirty="0" smtClean="0"/>
              <a:t> </a:t>
            </a:r>
            <a:r>
              <a:rPr lang="ru-RU" sz="4000" dirty="0" err="1" smtClean="0"/>
              <a:t>представлені</a:t>
            </a:r>
            <a:r>
              <a:rPr lang="ru-RU" sz="4000" dirty="0" smtClean="0"/>
              <a:t> як </a:t>
            </a:r>
            <a:r>
              <a:rPr lang="ru-RU" sz="4000" dirty="0" err="1" smtClean="0"/>
              <a:t>протестанти</a:t>
            </a:r>
            <a:r>
              <a:rPr lang="ru-RU" sz="4000" dirty="0" smtClean="0"/>
              <a:t>, так і католики)</a:t>
            </a:r>
          </a:p>
          <a:p>
            <a:pPr algn="just"/>
            <a:r>
              <a:rPr lang="ru-RU" sz="4000" dirty="0" err="1" smtClean="0"/>
              <a:t>Православ’я</a:t>
            </a:r>
            <a:r>
              <a:rPr lang="ru-RU" sz="4000" dirty="0" smtClean="0"/>
              <a:t> </a:t>
            </a:r>
            <a:r>
              <a:rPr lang="ru-RU" sz="4000" dirty="0" err="1" smtClean="0"/>
              <a:t>найбільш</a:t>
            </a:r>
            <a:r>
              <a:rPr lang="ru-RU" sz="4000" dirty="0" smtClean="0"/>
              <a:t> </a:t>
            </a:r>
            <a:r>
              <a:rPr lang="ru-RU" sz="4000" dirty="0" err="1" smtClean="0"/>
              <a:t>поширене</a:t>
            </a:r>
            <a:r>
              <a:rPr lang="ru-RU" sz="4000" dirty="0" smtClean="0"/>
              <a:t> у </a:t>
            </a:r>
            <a:r>
              <a:rPr lang="ru-RU" sz="4000" dirty="0" err="1" smtClean="0"/>
              <a:t>Східній</a:t>
            </a:r>
            <a:r>
              <a:rPr lang="ru-RU" sz="4000" dirty="0" smtClean="0"/>
              <a:t> </a:t>
            </a:r>
            <a:r>
              <a:rPr lang="ru-RU" sz="4000" dirty="0" err="1" smtClean="0"/>
              <a:t>Європі</a:t>
            </a:r>
            <a:endParaRPr lang="ru-RU" sz="4000" dirty="0" smtClean="0"/>
          </a:p>
          <a:p>
            <a:pPr algn="just"/>
            <a:r>
              <a:rPr lang="ru-RU" sz="4000" dirty="0" smtClean="0"/>
              <a:t> </a:t>
            </a:r>
            <a:r>
              <a:rPr lang="ru-RU" sz="4000" dirty="0" err="1" smtClean="0"/>
              <a:t>Іслам</a:t>
            </a:r>
            <a:r>
              <a:rPr lang="ru-RU" sz="4000" dirty="0" smtClean="0"/>
              <a:t> </a:t>
            </a:r>
            <a:r>
              <a:rPr lang="ru-RU" sz="4000" dirty="0" err="1" smtClean="0"/>
              <a:t>сповідує</a:t>
            </a:r>
            <a:r>
              <a:rPr lang="ru-RU" sz="4000" dirty="0" smtClean="0"/>
              <a:t> </a:t>
            </a:r>
            <a:r>
              <a:rPr lang="ru-RU" sz="4000" dirty="0" err="1" smtClean="0"/>
              <a:t>більшість</a:t>
            </a:r>
            <a:r>
              <a:rPr lang="ru-RU" sz="4000" dirty="0" smtClean="0"/>
              <a:t> </a:t>
            </a:r>
            <a:r>
              <a:rPr lang="ru-RU" sz="4000" dirty="0" err="1" smtClean="0"/>
              <a:t>населення</a:t>
            </a:r>
            <a:r>
              <a:rPr lang="ru-RU" sz="4000" dirty="0" smtClean="0"/>
              <a:t> </a:t>
            </a:r>
            <a:r>
              <a:rPr lang="ru-RU" sz="4000" dirty="0" err="1" smtClean="0"/>
              <a:t>Албанії</a:t>
            </a:r>
            <a:r>
              <a:rPr lang="ru-RU" sz="4000" dirty="0" smtClean="0"/>
              <a:t>, </a:t>
            </a:r>
            <a:r>
              <a:rPr lang="ru-RU" sz="4000" dirty="0" err="1" smtClean="0"/>
              <a:t>Боснії</a:t>
            </a:r>
            <a:r>
              <a:rPr lang="ru-RU" sz="4000" dirty="0" smtClean="0"/>
              <a:t> і </a:t>
            </a:r>
            <a:r>
              <a:rPr lang="ru-RU" sz="4000" dirty="0" err="1" smtClean="0"/>
              <a:t>Герцеговини</a:t>
            </a:r>
            <a:r>
              <a:rPr lang="ru-RU" sz="4000" dirty="0" smtClean="0"/>
              <a:t> (</a:t>
            </a:r>
            <a:r>
              <a:rPr lang="ru-RU" sz="4000" dirty="0" err="1" smtClean="0"/>
              <a:t>Південна</a:t>
            </a:r>
            <a:r>
              <a:rPr lang="ru-RU" sz="4000" dirty="0" smtClean="0"/>
              <a:t> </a:t>
            </a:r>
            <a:r>
              <a:rPr lang="ru-RU" sz="4000" dirty="0" err="1" smtClean="0"/>
              <a:t>Європа</a:t>
            </a:r>
            <a:r>
              <a:rPr lang="ru-RU" sz="4000" dirty="0" smtClean="0"/>
              <a:t>)</a:t>
            </a:r>
          </a:p>
          <a:p>
            <a:endParaRPr lang="uk-UA" sz="4000" dirty="0"/>
          </a:p>
          <a:p>
            <a:endParaRPr lang="ru-RU" dirty="0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614488"/>
            <a:ext cx="7920880" cy="3629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13509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 smtClean="0"/>
              <a:t>УКРАЇНСЬКА ДІАСПОРА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ru-RU" dirty="0" smtClean="0"/>
              <a:t>У </a:t>
            </a:r>
            <a:r>
              <a:rPr lang="ru-RU" dirty="0" err="1" smtClean="0"/>
              <a:t>Європі</a:t>
            </a:r>
            <a:r>
              <a:rPr lang="ru-RU" dirty="0" smtClean="0"/>
              <a:t> </a:t>
            </a:r>
            <a:r>
              <a:rPr lang="ru-RU" dirty="0" err="1" smtClean="0"/>
              <a:t>сформувалася</a:t>
            </a:r>
            <a:r>
              <a:rPr lang="ru-RU" dirty="0" smtClean="0"/>
              <a:t> </a:t>
            </a:r>
            <a:r>
              <a:rPr lang="ru-RU" dirty="0" err="1" smtClean="0"/>
              <a:t>потужна</a:t>
            </a:r>
            <a:r>
              <a:rPr lang="ru-RU" dirty="0" smtClean="0"/>
              <a:t> </a:t>
            </a:r>
            <a:r>
              <a:rPr lang="ru-RU" dirty="0" err="1" smtClean="0"/>
              <a:t>українська</a:t>
            </a:r>
            <a:r>
              <a:rPr lang="ru-RU" dirty="0" smtClean="0"/>
              <a:t> </a:t>
            </a:r>
            <a:r>
              <a:rPr lang="ru-RU" dirty="0" err="1" smtClean="0"/>
              <a:t>діаспора</a:t>
            </a:r>
            <a:r>
              <a:rPr lang="ru-RU" dirty="0" smtClean="0"/>
              <a:t>. </a:t>
            </a:r>
            <a:r>
              <a:rPr lang="ru-RU" dirty="0" err="1" smtClean="0"/>
              <a:t>Діаспора</a:t>
            </a:r>
            <a:r>
              <a:rPr lang="ru-RU" dirty="0" smtClean="0"/>
              <a:t> — </a:t>
            </a:r>
            <a:r>
              <a:rPr lang="ru-RU" dirty="0" err="1" smtClean="0"/>
              <a:t>це</a:t>
            </a:r>
            <a:r>
              <a:rPr lang="ru-RU" dirty="0" smtClean="0"/>
              <a:t> </a:t>
            </a:r>
            <a:r>
              <a:rPr lang="ru-RU" dirty="0" err="1" smtClean="0"/>
              <a:t>частина</a:t>
            </a:r>
            <a:r>
              <a:rPr lang="ru-RU" dirty="0" smtClean="0"/>
              <a:t> народу, </a:t>
            </a:r>
            <a:r>
              <a:rPr lang="ru-RU" dirty="0" err="1" smtClean="0"/>
              <a:t>що</a:t>
            </a:r>
            <a:r>
              <a:rPr lang="ru-RU" dirty="0" smtClean="0"/>
              <a:t> </a:t>
            </a:r>
            <a:r>
              <a:rPr lang="ru-RU" dirty="0" err="1" smtClean="0"/>
              <a:t>живе</a:t>
            </a:r>
            <a:r>
              <a:rPr lang="ru-RU" dirty="0" smtClean="0"/>
              <a:t> поза </a:t>
            </a:r>
            <a:r>
              <a:rPr lang="ru-RU" dirty="0" err="1" smtClean="0"/>
              <a:t>країною</a:t>
            </a:r>
            <a:r>
              <a:rPr lang="ru-RU" dirty="0" smtClean="0"/>
              <a:t> </a:t>
            </a:r>
            <a:r>
              <a:rPr lang="ru-RU" dirty="0" err="1" smtClean="0"/>
              <a:t>свого</a:t>
            </a:r>
            <a:r>
              <a:rPr lang="ru-RU" dirty="0" smtClean="0"/>
              <a:t> </a:t>
            </a:r>
            <a:r>
              <a:rPr lang="ru-RU" dirty="0" err="1" smtClean="0"/>
              <a:t>походження</a:t>
            </a:r>
            <a:r>
              <a:rPr lang="ru-RU" dirty="0" smtClean="0"/>
              <a:t>, </a:t>
            </a:r>
            <a:r>
              <a:rPr lang="ru-RU" dirty="0" err="1" smtClean="0"/>
              <a:t>своєю</a:t>
            </a:r>
            <a:r>
              <a:rPr lang="ru-RU" dirty="0" smtClean="0"/>
              <a:t> </a:t>
            </a:r>
            <a:r>
              <a:rPr lang="ru-RU" dirty="0" err="1" smtClean="0"/>
              <a:t>історичною</a:t>
            </a:r>
            <a:r>
              <a:rPr lang="ru-RU" dirty="0" smtClean="0"/>
              <a:t> </a:t>
            </a:r>
            <a:r>
              <a:rPr lang="ru-RU" dirty="0" err="1" smtClean="0"/>
              <a:t>батьківщиною</a:t>
            </a:r>
            <a:r>
              <a:rPr lang="ru-RU" dirty="0" smtClean="0"/>
              <a:t>. </a:t>
            </a:r>
          </a:p>
          <a:p>
            <a:pPr algn="just"/>
            <a:r>
              <a:rPr lang="ru-RU" dirty="0" err="1" smtClean="0"/>
              <a:t>Кількість</a:t>
            </a:r>
            <a:r>
              <a:rPr lang="ru-RU" dirty="0" smtClean="0"/>
              <a:t> </a:t>
            </a:r>
            <a:r>
              <a:rPr lang="ru-RU" dirty="0" err="1" smtClean="0"/>
              <a:t>української</a:t>
            </a:r>
            <a:r>
              <a:rPr lang="ru-RU" dirty="0" smtClean="0"/>
              <a:t> </a:t>
            </a:r>
            <a:r>
              <a:rPr lang="ru-RU" dirty="0" err="1" smtClean="0"/>
              <a:t>діаспори</a:t>
            </a:r>
            <a:r>
              <a:rPr lang="ru-RU" dirty="0" smtClean="0"/>
              <a:t> (</a:t>
            </a:r>
            <a:r>
              <a:rPr lang="ru-RU" dirty="0" err="1" smtClean="0"/>
              <a:t>українці</a:t>
            </a:r>
            <a:r>
              <a:rPr lang="ru-RU" dirty="0" smtClean="0"/>
              <a:t> та </a:t>
            </a:r>
            <a:r>
              <a:rPr lang="ru-RU" dirty="0" err="1" smtClean="0"/>
              <a:t>їхні</a:t>
            </a:r>
            <a:r>
              <a:rPr lang="ru-RU" dirty="0" smtClean="0"/>
              <a:t> </a:t>
            </a:r>
            <a:r>
              <a:rPr lang="ru-RU" dirty="0" err="1" smtClean="0"/>
              <a:t>нащадки</a:t>
            </a:r>
            <a:r>
              <a:rPr lang="ru-RU" dirty="0" smtClean="0"/>
              <a:t>) </a:t>
            </a:r>
            <a:r>
              <a:rPr lang="ru-RU" dirty="0" err="1" smtClean="0"/>
              <a:t>оцінюється</a:t>
            </a:r>
            <a:r>
              <a:rPr lang="ru-RU" dirty="0" smtClean="0"/>
              <a:t> </a:t>
            </a:r>
            <a:r>
              <a:rPr lang="ru-RU" dirty="0" err="1" smtClean="0"/>
              <a:t>від</a:t>
            </a:r>
            <a:r>
              <a:rPr lang="ru-RU" dirty="0" smtClean="0"/>
              <a:t> 10 до 20 млн </a:t>
            </a:r>
            <a:r>
              <a:rPr lang="ru-RU" dirty="0" err="1" smtClean="0"/>
              <a:t>осіб</a:t>
            </a:r>
            <a:r>
              <a:rPr lang="ru-RU" dirty="0" smtClean="0"/>
              <a:t>. </a:t>
            </a:r>
            <a:endParaRPr lang="ru-RU" dirty="0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4941168"/>
            <a:ext cx="3816424" cy="1600200"/>
          </a:xfrm>
          <a:prstGeom prst="rect">
            <a:avLst/>
          </a:prstGeom>
          <a:noFill/>
          <a:ln w="57150">
            <a:solidFill>
              <a:srgbClr val="7030A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138153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 smtClean="0"/>
              <a:t>УРБАНІЗАЦІЯ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44008" y="1600200"/>
            <a:ext cx="4042792" cy="4525963"/>
          </a:xfrm>
        </p:spPr>
        <p:txBody>
          <a:bodyPr>
            <a:normAutofit fontScale="62500" lnSpcReduction="20000"/>
          </a:bodyPr>
          <a:lstStyle/>
          <a:p>
            <a:pPr algn="just"/>
            <a:r>
              <a:rPr lang="ru-RU" dirty="0" smtClean="0"/>
              <a:t> </a:t>
            </a:r>
            <a:r>
              <a:rPr lang="ru-RU" dirty="0" err="1" smtClean="0"/>
              <a:t>Рівень</a:t>
            </a:r>
            <a:r>
              <a:rPr lang="ru-RU" dirty="0" smtClean="0"/>
              <a:t> </a:t>
            </a:r>
            <a:r>
              <a:rPr lang="ru-RU" dirty="0" err="1" smtClean="0"/>
              <a:t>урбанізації,один</a:t>
            </a:r>
            <a:r>
              <a:rPr lang="ru-RU" dirty="0" smtClean="0"/>
              <a:t> </a:t>
            </a:r>
            <a:r>
              <a:rPr lang="ru-RU" dirty="0" err="1" smtClean="0"/>
              <a:t>із</a:t>
            </a:r>
            <a:r>
              <a:rPr lang="ru-RU" dirty="0" smtClean="0"/>
              <a:t> </a:t>
            </a:r>
            <a:r>
              <a:rPr lang="ru-RU" dirty="0" err="1" smtClean="0"/>
              <a:t>найвищих</a:t>
            </a:r>
            <a:r>
              <a:rPr lang="ru-RU" dirty="0" smtClean="0"/>
              <a:t> у </a:t>
            </a:r>
            <a:r>
              <a:rPr lang="ru-RU" dirty="0" err="1" smtClean="0"/>
              <a:t>світі</a:t>
            </a:r>
            <a:r>
              <a:rPr lang="ru-RU" dirty="0" smtClean="0"/>
              <a:t>: у </a:t>
            </a:r>
            <a:r>
              <a:rPr lang="ru-RU" dirty="0" err="1" smtClean="0"/>
              <a:t>середньому</a:t>
            </a:r>
            <a:r>
              <a:rPr lang="ru-RU" dirty="0" smtClean="0"/>
              <a:t> в </a:t>
            </a:r>
            <a:r>
              <a:rPr lang="ru-RU" dirty="0" err="1" smtClean="0"/>
              <a:t>містах</a:t>
            </a:r>
            <a:r>
              <a:rPr lang="ru-RU" dirty="0" smtClean="0"/>
              <a:t> </a:t>
            </a:r>
            <a:r>
              <a:rPr lang="ru-RU" dirty="0" err="1" smtClean="0"/>
              <a:t>проживає</a:t>
            </a:r>
            <a:r>
              <a:rPr lang="ru-RU" dirty="0" smtClean="0"/>
              <a:t> </a:t>
            </a:r>
            <a:r>
              <a:rPr lang="ru-RU" dirty="0" err="1" smtClean="0"/>
              <a:t>понад</a:t>
            </a:r>
            <a:r>
              <a:rPr lang="ru-RU" dirty="0" smtClean="0"/>
              <a:t> 70 %, а в </a:t>
            </a:r>
            <a:r>
              <a:rPr lang="ru-RU" dirty="0" err="1" smtClean="0"/>
              <a:t>деяких</a:t>
            </a:r>
            <a:r>
              <a:rPr lang="ru-RU" dirty="0" smtClean="0"/>
              <a:t> </a:t>
            </a:r>
            <a:r>
              <a:rPr lang="ru-RU" dirty="0" err="1" smtClean="0"/>
              <a:t>країнах</a:t>
            </a:r>
            <a:r>
              <a:rPr lang="ru-RU" dirty="0" smtClean="0"/>
              <a:t> — 90 % і </a:t>
            </a:r>
            <a:r>
              <a:rPr lang="ru-RU" dirty="0" err="1" smtClean="0"/>
              <a:t>більше</a:t>
            </a:r>
            <a:r>
              <a:rPr lang="ru-RU" dirty="0" smtClean="0"/>
              <a:t> </a:t>
            </a:r>
            <a:r>
              <a:rPr lang="ru-RU" dirty="0" err="1" smtClean="0"/>
              <a:t>населення</a:t>
            </a:r>
            <a:r>
              <a:rPr lang="ru-RU" dirty="0" smtClean="0"/>
              <a:t> (</a:t>
            </a:r>
            <a:r>
              <a:rPr lang="ru-RU" dirty="0" err="1" smtClean="0"/>
              <a:t>наприклад</a:t>
            </a:r>
            <a:r>
              <a:rPr lang="ru-RU" dirty="0" smtClean="0"/>
              <a:t>, у </a:t>
            </a:r>
            <a:r>
              <a:rPr lang="ru-RU" dirty="0" err="1" smtClean="0"/>
              <a:t>Бельгії</a:t>
            </a:r>
            <a:r>
              <a:rPr lang="ru-RU" dirty="0" smtClean="0"/>
              <a:t> — 98 %, </a:t>
            </a:r>
            <a:r>
              <a:rPr lang="ru-RU" dirty="0" err="1" smtClean="0"/>
              <a:t>найвищий</a:t>
            </a:r>
            <a:r>
              <a:rPr lang="ru-RU" dirty="0" smtClean="0"/>
              <a:t> </a:t>
            </a:r>
            <a:r>
              <a:rPr lang="ru-RU" dirty="0" err="1" smtClean="0"/>
              <a:t>показник</a:t>
            </a:r>
            <a:r>
              <a:rPr lang="ru-RU" dirty="0" smtClean="0"/>
              <a:t> у </a:t>
            </a:r>
            <a:r>
              <a:rPr lang="ru-RU" dirty="0" err="1" smtClean="0"/>
              <a:t>світі</a:t>
            </a:r>
            <a:r>
              <a:rPr lang="ru-RU" dirty="0" smtClean="0"/>
              <a:t> </a:t>
            </a:r>
            <a:r>
              <a:rPr lang="ru-RU" dirty="0" err="1" smtClean="0"/>
              <a:t>серед</a:t>
            </a:r>
            <a:r>
              <a:rPr lang="ru-RU" dirty="0" smtClean="0"/>
              <a:t> </a:t>
            </a:r>
            <a:r>
              <a:rPr lang="ru-RU" dirty="0" err="1" smtClean="0"/>
              <a:t>значних</a:t>
            </a:r>
            <a:r>
              <a:rPr lang="ru-RU" dirty="0" smtClean="0"/>
              <a:t> за </a:t>
            </a:r>
            <a:r>
              <a:rPr lang="ru-RU" dirty="0" err="1" smtClean="0"/>
              <a:t>територією</a:t>
            </a:r>
            <a:r>
              <a:rPr lang="ru-RU" dirty="0" smtClean="0"/>
              <a:t> держав).</a:t>
            </a:r>
          </a:p>
          <a:p>
            <a:pPr algn="just"/>
            <a:r>
              <a:rPr lang="ru-RU" dirty="0" smtClean="0"/>
              <a:t> </a:t>
            </a:r>
            <a:r>
              <a:rPr lang="ru-RU" dirty="0" err="1" smtClean="0"/>
              <a:t>Нижчим</a:t>
            </a:r>
            <a:r>
              <a:rPr lang="ru-RU" dirty="0" smtClean="0"/>
              <a:t> є </a:t>
            </a:r>
            <a:r>
              <a:rPr lang="ru-RU" dirty="0" err="1" smtClean="0"/>
              <a:t>рівень</a:t>
            </a:r>
            <a:r>
              <a:rPr lang="ru-RU" dirty="0" smtClean="0"/>
              <a:t> </a:t>
            </a:r>
            <a:r>
              <a:rPr lang="ru-RU" dirty="0" err="1" smtClean="0"/>
              <a:t>урбанізації</a:t>
            </a:r>
            <a:r>
              <a:rPr lang="ru-RU" dirty="0" smtClean="0"/>
              <a:t> у </a:t>
            </a:r>
            <a:r>
              <a:rPr lang="ru-RU" dirty="0" err="1" smtClean="0"/>
              <a:t>Східній</a:t>
            </a:r>
            <a:r>
              <a:rPr lang="ru-RU" dirty="0" smtClean="0"/>
              <a:t> </a:t>
            </a:r>
            <a:r>
              <a:rPr lang="ru-RU" dirty="0" err="1" smtClean="0"/>
              <a:t>Європі</a:t>
            </a:r>
            <a:r>
              <a:rPr lang="ru-RU" dirty="0" smtClean="0"/>
              <a:t> та в </a:t>
            </a:r>
            <a:r>
              <a:rPr lang="ru-RU" dirty="0" err="1" smtClean="0"/>
              <a:t>окремих</a:t>
            </a:r>
            <a:r>
              <a:rPr lang="ru-RU" dirty="0" smtClean="0"/>
              <a:t> </a:t>
            </a:r>
            <a:r>
              <a:rPr lang="ru-RU" dirty="0" err="1" smtClean="0"/>
              <a:t>країнах</a:t>
            </a:r>
            <a:r>
              <a:rPr lang="ru-RU" dirty="0" smtClean="0"/>
              <a:t> </a:t>
            </a:r>
            <a:r>
              <a:rPr lang="ru-RU" dirty="0" err="1" smtClean="0"/>
              <a:t>Південної</a:t>
            </a:r>
            <a:r>
              <a:rPr lang="ru-RU" dirty="0" smtClean="0"/>
              <a:t> </a:t>
            </a:r>
            <a:r>
              <a:rPr lang="ru-RU" dirty="0" err="1" smtClean="0"/>
              <a:t>Європи</a:t>
            </a:r>
            <a:r>
              <a:rPr lang="ru-RU" dirty="0" smtClean="0"/>
              <a:t>. Так, у </a:t>
            </a:r>
            <a:r>
              <a:rPr lang="ru-RU" dirty="0" err="1" smtClean="0"/>
              <a:t>Боснії</a:t>
            </a:r>
            <a:r>
              <a:rPr lang="ru-RU" dirty="0" smtClean="0"/>
              <a:t> і </a:t>
            </a:r>
            <a:r>
              <a:rPr lang="ru-RU" dirty="0" err="1" smtClean="0"/>
              <a:t>Герцеговині</a:t>
            </a:r>
            <a:r>
              <a:rPr lang="ru-RU" dirty="0" smtClean="0"/>
              <a:t>, </a:t>
            </a:r>
            <a:r>
              <a:rPr lang="ru-RU" dirty="0" err="1" smtClean="0"/>
              <a:t>Молдові</a:t>
            </a:r>
            <a:r>
              <a:rPr lang="ru-RU" dirty="0" smtClean="0"/>
              <a:t>, </a:t>
            </a:r>
            <a:r>
              <a:rPr lang="ru-RU" dirty="0" err="1" smtClean="0"/>
              <a:t>Румунії</a:t>
            </a:r>
            <a:r>
              <a:rPr lang="ru-RU" dirty="0" smtClean="0"/>
              <a:t>, </a:t>
            </a:r>
            <a:r>
              <a:rPr lang="ru-RU" dirty="0" err="1" smtClean="0"/>
              <a:t>Словенії</a:t>
            </a:r>
            <a:r>
              <a:rPr lang="ru-RU" dirty="0" smtClean="0"/>
              <a:t>, </a:t>
            </a:r>
            <a:r>
              <a:rPr lang="ru-RU" dirty="0" err="1" smtClean="0"/>
              <a:t>Албанії</a:t>
            </a:r>
            <a:r>
              <a:rPr lang="ru-RU" dirty="0" smtClean="0"/>
              <a:t>, </a:t>
            </a:r>
            <a:r>
              <a:rPr lang="ru-RU" dirty="0" err="1" smtClean="0"/>
              <a:t>Сербії</a:t>
            </a:r>
            <a:r>
              <a:rPr lang="ru-RU" dirty="0" smtClean="0"/>
              <a:t>, </a:t>
            </a:r>
            <a:r>
              <a:rPr lang="ru-RU" dirty="0" err="1" smtClean="0"/>
              <a:t>Словаччині</a:t>
            </a:r>
            <a:r>
              <a:rPr lang="ru-RU" dirty="0" smtClean="0"/>
              <a:t>, </a:t>
            </a:r>
            <a:r>
              <a:rPr lang="ru-RU" dirty="0" err="1" smtClean="0"/>
              <a:t>Польщі</a:t>
            </a:r>
            <a:r>
              <a:rPr lang="ru-RU" dirty="0" smtClean="0"/>
              <a:t> </a:t>
            </a:r>
            <a:r>
              <a:rPr lang="ru-RU" dirty="0" err="1" smtClean="0"/>
              <a:t>він</a:t>
            </a:r>
            <a:r>
              <a:rPr lang="ru-RU" dirty="0" smtClean="0"/>
              <a:t> становить </a:t>
            </a:r>
            <a:r>
              <a:rPr lang="ru-RU" dirty="0" err="1" smtClean="0"/>
              <a:t>від</a:t>
            </a:r>
            <a:r>
              <a:rPr lang="ru-RU" dirty="0" smtClean="0"/>
              <a:t> 40 до 60 %. </a:t>
            </a:r>
            <a:endParaRPr lang="ru-RU" dirty="0"/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556792"/>
            <a:ext cx="4349266" cy="2202160"/>
          </a:xfrm>
          <a:prstGeom prst="rect">
            <a:avLst/>
          </a:prstGeom>
          <a:noFill/>
          <a:ln w="57150">
            <a:solidFill>
              <a:srgbClr val="7030A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5933" y="4185383"/>
            <a:ext cx="4536504" cy="2031270"/>
          </a:xfrm>
          <a:prstGeom prst="rect">
            <a:avLst/>
          </a:prstGeom>
          <a:noFill/>
          <a:ln w="57150">
            <a:solidFill>
              <a:srgbClr val="7030A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97704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 smtClean="0"/>
              <a:t>СУБУРБАНІЗАЦІЯ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95936" y="1600200"/>
            <a:ext cx="4690864" cy="4525963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ru-RU" dirty="0" err="1" smtClean="0"/>
              <a:t>зростання</a:t>
            </a:r>
            <a:r>
              <a:rPr lang="ru-RU" dirty="0" smtClean="0"/>
              <a:t> </a:t>
            </a:r>
            <a:r>
              <a:rPr lang="ru-RU" dirty="0" err="1" smtClean="0"/>
              <a:t>населення</a:t>
            </a:r>
            <a:r>
              <a:rPr lang="ru-RU" dirty="0" smtClean="0"/>
              <a:t> </a:t>
            </a:r>
            <a:r>
              <a:rPr lang="ru-RU" dirty="0" err="1" smtClean="0"/>
              <a:t>приміських</a:t>
            </a:r>
            <a:r>
              <a:rPr lang="ru-RU" dirty="0" smtClean="0"/>
              <a:t> зон, у тому </a:t>
            </a:r>
            <a:r>
              <a:rPr lang="ru-RU" dirty="0" err="1" smtClean="0"/>
              <a:t>числі</a:t>
            </a:r>
            <a:r>
              <a:rPr lang="ru-RU" dirty="0" smtClean="0"/>
              <a:t> за </a:t>
            </a:r>
            <a:r>
              <a:rPr lang="ru-RU" dirty="0" err="1" smtClean="0"/>
              <a:t>рахунок</a:t>
            </a:r>
            <a:r>
              <a:rPr lang="ru-RU" dirty="0" smtClean="0"/>
              <a:t> </a:t>
            </a:r>
            <a:r>
              <a:rPr lang="ru-RU" dirty="0" err="1" smtClean="0"/>
              <a:t>переїзду</a:t>
            </a:r>
            <a:r>
              <a:rPr lang="ru-RU" dirty="0" smtClean="0"/>
              <a:t> </a:t>
            </a:r>
            <a:r>
              <a:rPr lang="ru-RU" dirty="0" err="1" smtClean="0"/>
              <a:t>частини</a:t>
            </a:r>
            <a:r>
              <a:rPr lang="ru-RU" dirty="0" smtClean="0"/>
              <a:t> </a:t>
            </a:r>
            <a:r>
              <a:rPr lang="ru-RU" dirty="0" err="1" smtClean="0"/>
              <a:t>жителів</a:t>
            </a:r>
            <a:r>
              <a:rPr lang="ru-RU" dirty="0" smtClean="0"/>
              <a:t> великих </a:t>
            </a:r>
            <a:r>
              <a:rPr lang="ru-RU" dirty="0" err="1" smtClean="0"/>
              <a:t>міст</a:t>
            </a:r>
            <a:r>
              <a:rPr lang="ru-RU" dirty="0" smtClean="0"/>
              <a:t> </a:t>
            </a:r>
            <a:r>
              <a:rPr lang="ru-RU" dirty="0" err="1" smtClean="0"/>
              <a:t>із</a:t>
            </a:r>
            <a:r>
              <a:rPr lang="ru-RU" dirty="0" smtClean="0"/>
              <a:t> </a:t>
            </a:r>
            <a:r>
              <a:rPr lang="ru-RU" dirty="0" err="1" smtClean="0"/>
              <a:t>перенаселених</a:t>
            </a:r>
            <a:r>
              <a:rPr lang="ru-RU" dirty="0" smtClean="0"/>
              <a:t> </a:t>
            </a:r>
            <a:r>
              <a:rPr lang="ru-RU" dirty="0" err="1" smtClean="0"/>
              <a:t>центральних</a:t>
            </a:r>
            <a:r>
              <a:rPr lang="ru-RU" dirty="0" smtClean="0"/>
              <a:t> </a:t>
            </a:r>
            <a:r>
              <a:rPr lang="ru-RU" dirty="0" err="1" smtClean="0"/>
              <a:t>районів</a:t>
            </a:r>
            <a:r>
              <a:rPr lang="ru-RU" dirty="0" smtClean="0"/>
              <a:t> у </a:t>
            </a:r>
            <a:r>
              <a:rPr lang="ru-RU" dirty="0" err="1" smtClean="0"/>
              <a:t>передмістя</a:t>
            </a:r>
            <a:r>
              <a:rPr lang="ru-RU" dirty="0" smtClean="0"/>
              <a:t>.</a:t>
            </a:r>
          </a:p>
          <a:p>
            <a:pPr algn="just"/>
            <a:r>
              <a:rPr lang="ru-RU" dirty="0" smtClean="0"/>
              <a:t> У </a:t>
            </a:r>
            <a:r>
              <a:rPr lang="ru-RU" dirty="0" err="1" smtClean="0"/>
              <a:t>результаті</a:t>
            </a:r>
            <a:r>
              <a:rPr lang="ru-RU" dirty="0" smtClean="0"/>
              <a:t> </a:t>
            </a:r>
            <a:r>
              <a:rPr lang="ru-RU" dirty="0" err="1" smtClean="0"/>
              <a:t>кількість</a:t>
            </a:r>
            <a:r>
              <a:rPr lang="ru-RU" dirty="0" smtClean="0"/>
              <a:t> </a:t>
            </a:r>
            <a:r>
              <a:rPr lang="ru-RU" dirty="0" err="1" smtClean="0"/>
              <a:t>жителів</a:t>
            </a:r>
            <a:r>
              <a:rPr lang="ru-RU" dirty="0" smtClean="0"/>
              <a:t> у </a:t>
            </a:r>
            <a:r>
              <a:rPr lang="ru-RU" dirty="0" err="1" smtClean="0"/>
              <a:t>центральних</a:t>
            </a:r>
            <a:r>
              <a:rPr lang="ru-RU" dirty="0" smtClean="0"/>
              <a:t> районах Лондона, Парижа, Гамбурга, </a:t>
            </a:r>
            <a:r>
              <a:rPr lang="ru-RU" dirty="0" err="1" smtClean="0"/>
              <a:t>Відня</a:t>
            </a:r>
            <a:r>
              <a:rPr lang="ru-RU" dirty="0" smtClean="0"/>
              <a:t>, </a:t>
            </a:r>
            <a:r>
              <a:rPr lang="ru-RU" dirty="0" err="1" smtClean="0"/>
              <a:t>Мілана</a:t>
            </a:r>
            <a:r>
              <a:rPr lang="ru-RU" dirty="0" smtClean="0"/>
              <a:t> й </a:t>
            </a:r>
            <a:r>
              <a:rPr lang="ru-RU" dirty="0" err="1" smtClean="0"/>
              <a:t>багатьох</a:t>
            </a:r>
            <a:r>
              <a:rPr lang="ru-RU" dirty="0" smtClean="0"/>
              <a:t> </a:t>
            </a:r>
            <a:r>
              <a:rPr lang="ru-RU" dirty="0" err="1" smtClean="0"/>
              <a:t>інших</a:t>
            </a:r>
            <a:r>
              <a:rPr lang="ru-RU" dirty="0" smtClean="0"/>
              <a:t> </a:t>
            </a:r>
            <a:r>
              <a:rPr lang="ru-RU" dirty="0" err="1" smtClean="0"/>
              <a:t>міст</a:t>
            </a:r>
            <a:r>
              <a:rPr lang="ru-RU" dirty="0" smtClean="0"/>
              <a:t> </a:t>
            </a:r>
            <a:r>
              <a:rPr lang="ru-RU" dirty="0" err="1" smtClean="0"/>
              <a:t>або</a:t>
            </a:r>
            <a:r>
              <a:rPr lang="ru-RU" dirty="0" smtClean="0"/>
              <a:t> </a:t>
            </a:r>
            <a:r>
              <a:rPr lang="ru-RU" dirty="0" err="1" smtClean="0"/>
              <a:t>стабілізувалася</a:t>
            </a:r>
            <a:r>
              <a:rPr lang="ru-RU" dirty="0" smtClean="0"/>
              <a:t>, </a:t>
            </a:r>
            <a:r>
              <a:rPr lang="ru-RU" dirty="0" err="1" smtClean="0"/>
              <a:t>або</a:t>
            </a:r>
            <a:r>
              <a:rPr lang="ru-RU" dirty="0" smtClean="0"/>
              <a:t> </a:t>
            </a:r>
            <a:r>
              <a:rPr lang="ru-RU" dirty="0" err="1" smtClean="0"/>
              <a:t>навіть</a:t>
            </a:r>
            <a:r>
              <a:rPr lang="ru-RU" dirty="0" smtClean="0"/>
              <a:t> стала </a:t>
            </a:r>
            <a:r>
              <a:rPr lang="ru-RU" dirty="0" err="1" smtClean="0"/>
              <a:t>скорочуватися</a:t>
            </a:r>
            <a:r>
              <a:rPr lang="ru-RU" dirty="0" smtClean="0"/>
              <a:t>. </a:t>
            </a:r>
            <a:endParaRPr lang="ru-RU" dirty="0"/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717551"/>
            <a:ext cx="3402820" cy="2215505"/>
          </a:xfrm>
          <a:prstGeom prst="rect">
            <a:avLst/>
          </a:prstGeom>
          <a:noFill/>
          <a:ln w="57150">
            <a:solidFill>
              <a:srgbClr val="7030A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945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525" y="4293096"/>
            <a:ext cx="3309831" cy="2351722"/>
          </a:xfrm>
          <a:prstGeom prst="rect">
            <a:avLst/>
          </a:prstGeom>
          <a:noFill/>
          <a:ln w="57150">
            <a:solidFill>
              <a:srgbClr val="7030A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33303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 smtClean="0"/>
              <a:t>РУРУРБАНІЗАЦІЯ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ru-RU" dirty="0" err="1" smtClean="0"/>
              <a:t>поширення</a:t>
            </a:r>
            <a:r>
              <a:rPr lang="ru-RU" dirty="0" smtClean="0"/>
              <a:t> </a:t>
            </a:r>
            <a:r>
              <a:rPr lang="ru-RU" dirty="0" err="1" smtClean="0"/>
              <a:t>міських</a:t>
            </a:r>
            <a:r>
              <a:rPr lang="ru-RU" dirty="0" smtClean="0"/>
              <a:t> умов </a:t>
            </a:r>
            <a:r>
              <a:rPr lang="ru-RU" dirty="0" err="1" smtClean="0"/>
              <a:t>життя</a:t>
            </a:r>
            <a:r>
              <a:rPr lang="ru-RU" dirty="0" smtClean="0"/>
              <a:t> на </a:t>
            </a:r>
            <a:r>
              <a:rPr lang="ru-RU" dirty="0" err="1" smtClean="0"/>
              <a:t>сільську</a:t>
            </a:r>
            <a:r>
              <a:rPr lang="ru-RU" dirty="0" smtClean="0"/>
              <a:t> </a:t>
            </a:r>
            <a:r>
              <a:rPr lang="ru-RU" dirty="0" err="1" smtClean="0"/>
              <a:t>місцевість</a:t>
            </a:r>
            <a:r>
              <a:rPr lang="ru-RU" dirty="0" smtClean="0"/>
              <a:t>. </a:t>
            </a:r>
          </a:p>
          <a:p>
            <a:pPr algn="just"/>
            <a:r>
              <a:rPr lang="ru-RU" dirty="0" err="1" smtClean="0"/>
              <a:t>Це</a:t>
            </a:r>
            <a:r>
              <a:rPr lang="ru-RU" dirty="0" smtClean="0"/>
              <a:t> </a:t>
            </a:r>
            <a:r>
              <a:rPr lang="ru-RU" dirty="0" err="1" smtClean="0"/>
              <a:t>зменшує</a:t>
            </a:r>
            <a:r>
              <a:rPr lang="ru-RU" dirty="0" smtClean="0"/>
              <a:t> контраст </a:t>
            </a:r>
            <a:r>
              <a:rPr lang="ru-RU" dirty="0" err="1" smtClean="0"/>
              <a:t>між</a:t>
            </a:r>
            <a:r>
              <a:rPr lang="ru-RU" dirty="0" smtClean="0"/>
              <a:t> </a:t>
            </a:r>
            <a:r>
              <a:rPr lang="ru-RU" dirty="0" err="1" smtClean="0"/>
              <a:t>міськими</a:t>
            </a:r>
            <a:r>
              <a:rPr lang="ru-RU" dirty="0" smtClean="0"/>
              <a:t> й </a:t>
            </a:r>
            <a:r>
              <a:rPr lang="ru-RU" dirty="0" err="1" smtClean="0"/>
              <a:t>сільськими</a:t>
            </a:r>
            <a:r>
              <a:rPr lang="ru-RU" dirty="0" smtClean="0"/>
              <a:t> </a:t>
            </a:r>
            <a:r>
              <a:rPr lang="ru-RU" dirty="0" err="1" smtClean="0"/>
              <a:t>поселеннями</a:t>
            </a:r>
            <a:r>
              <a:rPr lang="ru-RU" dirty="0" smtClean="0"/>
              <a:t> не </a:t>
            </a:r>
            <a:r>
              <a:rPr lang="ru-RU" dirty="0" err="1" smtClean="0"/>
              <a:t>тільки</a:t>
            </a:r>
            <a:r>
              <a:rPr lang="ru-RU" dirty="0" smtClean="0"/>
              <a:t> за </a:t>
            </a:r>
            <a:r>
              <a:rPr lang="ru-RU" dirty="0" err="1" smtClean="0"/>
              <a:t>умовами</a:t>
            </a:r>
            <a:r>
              <a:rPr lang="ru-RU" dirty="0" smtClean="0"/>
              <a:t> та </a:t>
            </a:r>
            <a:r>
              <a:rPr lang="ru-RU" dirty="0" err="1" smtClean="0"/>
              <a:t>якістю</a:t>
            </a:r>
            <a:r>
              <a:rPr lang="ru-RU" dirty="0" smtClean="0"/>
              <a:t> </a:t>
            </a:r>
            <a:r>
              <a:rPr lang="ru-RU" dirty="0" err="1" smtClean="0"/>
              <a:t>життя</a:t>
            </a:r>
            <a:r>
              <a:rPr lang="ru-RU" dirty="0" smtClean="0"/>
              <a:t>, але й за </a:t>
            </a:r>
            <a:r>
              <a:rPr lang="ru-RU" dirty="0" err="1" smtClean="0"/>
              <a:t>функціями</a:t>
            </a:r>
            <a:r>
              <a:rPr lang="ru-RU" dirty="0" smtClean="0"/>
              <a:t> і </a:t>
            </a:r>
            <a:r>
              <a:rPr lang="ru-RU" dirty="0" err="1" smtClean="0"/>
              <a:t>заняттями</a:t>
            </a:r>
            <a:r>
              <a:rPr lang="ru-RU" dirty="0" smtClean="0"/>
              <a:t> </a:t>
            </a:r>
            <a:r>
              <a:rPr lang="ru-RU" dirty="0" err="1" smtClean="0"/>
              <a:t>їхніх</a:t>
            </a:r>
            <a:r>
              <a:rPr lang="ru-RU" dirty="0" smtClean="0"/>
              <a:t> </a:t>
            </a:r>
            <a:r>
              <a:rPr lang="ru-RU" dirty="0" err="1" smtClean="0"/>
              <a:t>жителів</a:t>
            </a:r>
            <a:r>
              <a:rPr lang="ru-RU" dirty="0" smtClean="0"/>
              <a:t>. </a:t>
            </a:r>
            <a:endParaRPr lang="ru-RU" dirty="0"/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4869160"/>
            <a:ext cx="2657475" cy="1724025"/>
          </a:xfrm>
          <a:prstGeom prst="rect">
            <a:avLst/>
          </a:prstGeom>
          <a:noFill/>
          <a:ln w="57150">
            <a:solidFill>
              <a:srgbClr val="7030A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843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8642" y="4850110"/>
            <a:ext cx="3705766" cy="1743075"/>
          </a:xfrm>
          <a:prstGeom prst="rect">
            <a:avLst/>
          </a:prstGeom>
          <a:noFill/>
          <a:ln w="57150">
            <a:solidFill>
              <a:srgbClr val="7030A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23505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uk-UA" sz="6000" dirty="0" smtClean="0"/>
              <a:t>Пригадайте природні</a:t>
            </a:r>
            <a:br>
              <a:rPr lang="uk-UA" sz="6000" dirty="0" smtClean="0"/>
            </a:br>
            <a:r>
              <a:rPr lang="uk-UA" sz="6000" dirty="0" smtClean="0"/>
              <a:t> ресурси Європи</a:t>
            </a:r>
            <a:endParaRPr lang="ru-RU" sz="6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2132856"/>
            <a:ext cx="8229600" cy="4525963"/>
          </a:xfrm>
        </p:spPr>
        <p:txBody>
          <a:bodyPr>
            <a:normAutofit fontScale="77500" lnSpcReduction="20000"/>
          </a:bodyPr>
          <a:lstStyle/>
          <a:p>
            <a:r>
              <a:rPr lang="ru-RU" dirty="0" smtClean="0"/>
              <a:t> У </a:t>
            </a:r>
            <a:r>
              <a:rPr lang="ru-RU" dirty="0" err="1" smtClean="0"/>
              <a:t>рельєфі</a:t>
            </a:r>
            <a:r>
              <a:rPr lang="ru-RU" dirty="0" smtClean="0"/>
              <a:t> </a:t>
            </a:r>
            <a:r>
              <a:rPr lang="ru-RU" dirty="0" err="1" smtClean="0"/>
              <a:t>Європи</a:t>
            </a:r>
            <a:r>
              <a:rPr lang="ru-RU" dirty="0" smtClean="0"/>
              <a:t> </a:t>
            </a:r>
            <a:r>
              <a:rPr lang="ru-RU" dirty="0" err="1" smtClean="0"/>
              <a:t>переважають</a:t>
            </a:r>
            <a:r>
              <a:rPr lang="ru-RU" dirty="0" smtClean="0"/>
              <a:t> </a:t>
            </a:r>
            <a:r>
              <a:rPr lang="ru-RU" dirty="0" err="1" smtClean="0"/>
              <a:t>горбисті</a:t>
            </a:r>
            <a:r>
              <a:rPr lang="ru-RU" dirty="0" smtClean="0"/>
              <a:t> й </a:t>
            </a:r>
            <a:r>
              <a:rPr lang="ru-RU" dirty="0" err="1" smtClean="0"/>
              <a:t>хвилясті</a:t>
            </a:r>
            <a:r>
              <a:rPr lang="ru-RU" dirty="0" smtClean="0"/>
              <a:t> </a:t>
            </a:r>
            <a:r>
              <a:rPr lang="ru-RU" dirty="0" err="1" smtClean="0"/>
              <a:t>рівнини</a:t>
            </a:r>
            <a:r>
              <a:rPr lang="ru-RU" dirty="0" smtClean="0"/>
              <a:t>, гори </a:t>
            </a:r>
            <a:r>
              <a:rPr lang="ru-RU" dirty="0" err="1" smtClean="0"/>
              <a:t>розташовані</a:t>
            </a:r>
            <a:r>
              <a:rPr lang="ru-RU" dirty="0" smtClean="0"/>
              <a:t> </a:t>
            </a:r>
            <a:r>
              <a:rPr lang="ru-RU" dirty="0" err="1" smtClean="0"/>
              <a:t>переважно</a:t>
            </a:r>
            <a:r>
              <a:rPr lang="ru-RU" dirty="0" smtClean="0"/>
              <a:t> на </a:t>
            </a:r>
            <a:r>
              <a:rPr lang="ru-RU" dirty="0" err="1" smtClean="0"/>
              <a:t>півдні</a:t>
            </a:r>
            <a:r>
              <a:rPr lang="ru-RU" dirty="0" smtClean="0"/>
              <a:t> та </a:t>
            </a:r>
            <a:r>
              <a:rPr lang="ru-RU" dirty="0" err="1" smtClean="0"/>
              <a:t>півночі</a:t>
            </a:r>
            <a:r>
              <a:rPr lang="ru-RU" dirty="0" smtClean="0"/>
              <a:t>. </a:t>
            </a:r>
          </a:p>
          <a:p>
            <a:r>
              <a:rPr lang="ru-RU" dirty="0" smtClean="0"/>
              <a:t> </a:t>
            </a:r>
            <a:r>
              <a:rPr lang="ru-RU" dirty="0" err="1" smtClean="0"/>
              <a:t>Основна</a:t>
            </a:r>
            <a:r>
              <a:rPr lang="ru-RU" dirty="0" smtClean="0"/>
              <a:t> </a:t>
            </a:r>
            <a:r>
              <a:rPr lang="ru-RU" dirty="0" err="1" smtClean="0"/>
              <a:t>частина</a:t>
            </a:r>
            <a:r>
              <a:rPr lang="ru-RU" dirty="0" smtClean="0"/>
              <a:t> </a:t>
            </a:r>
            <a:r>
              <a:rPr lang="ru-RU" dirty="0" err="1" smtClean="0"/>
              <a:t>Європи</a:t>
            </a:r>
            <a:r>
              <a:rPr lang="ru-RU" dirty="0" smtClean="0"/>
              <a:t> </a:t>
            </a:r>
            <a:r>
              <a:rPr lang="ru-RU" dirty="0" err="1" smtClean="0"/>
              <a:t>розташована</a:t>
            </a:r>
            <a:r>
              <a:rPr lang="ru-RU" dirty="0" smtClean="0"/>
              <a:t> в межах </a:t>
            </a:r>
            <a:r>
              <a:rPr lang="ru-RU" dirty="0" err="1" smtClean="0"/>
              <a:t>помірного</a:t>
            </a:r>
            <a:r>
              <a:rPr lang="ru-RU" dirty="0" smtClean="0"/>
              <a:t> </a:t>
            </a:r>
            <a:r>
              <a:rPr lang="ru-RU" dirty="0" err="1" smtClean="0"/>
              <a:t>кліматичного</a:t>
            </a:r>
            <a:r>
              <a:rPr lang="ru-RU" dirty="0" smtClean="0"/>
              <a:t> поясу, на </a:t>
            </a:r>
            <a:r>
              <a:rPr lang="ru-RU" dirty="0" err="1" smtClean="0"/>
              <a:t>півночі</a:t>
            </a:r>
            <a:r>
              <a:rPr lang="ru-RU" dirty="0" smtClean="0"/>
              <a:t> </a:t>
            </a:r>
            <a:r>
              <a:rPr lang="ru-RU" dirty="0" err="1" smtClean="0"/>
              <a:t>лежить</a:t>
            </a:r>
            <a:r>
              <a:rPr lang="ru-RU" dirty="0" smtClean="0"/>
              <a:t> </a:t>
            </a:r>
            <a:r>
              <a:rPr lang="ru-RU" dirty="0" err="1" smtClean="0"/>
              <a:t>субарктичний</a:t>
            </a:r>
            <a:r>
              <a:rPr lang="ru-RU" dirty="0" smtClean="0"/>
              <a:t>, а на </a:t>
            </a:r>
            <a:r>
              <a:rPr lang="ru-RU" dirty="0" err="1" smtClean="0"/>
              <a:t>півдні</a:t>
            </a:r>
            <a:r>
              <a:rPr lang="ru-RU" dirty="0" smtClean="0"/>
              <a:t> — </a:t>
            </a:r>
            <a:r>
              <a:rPr lang="ru-RU" dirty="0" err="1" smtClean="0"/>
              <a:t>субтропічний</a:t>
            </a:r>
            <a:r>
              <a:rPr lang="ru-RU" dirty="0" smtClean="0"/>
              <a:t> пояс. </a:t>
            </a:r>
            <a:r>
              <a:rPr lang="ru-RU" dirty="0" err="1" smtClean="0"/>
              <a:t>Мінеральні</a:t>
            </a:r>
            <a:r>
              <a:rPr lang="ru-RU" dirty="0" smtClean="0"/>
              <a:t> </a:t>
            </a:r>
            <a:r>
              <a:rPr lang="ru-RU" dirty="0" err="1" smtClean="0"/>
              <a:t>ресурси</a:t>
            </a:r>
            <a:r>
              <a:rPr lang="ru-RU" dirty="0" smtClean="0"/>
              <a:t> </a:t>
            </a:r>
            <a:r>
              <a:rPr lang="ru-RU" dirty="0" err="1" smtClean="0"/>
              <a:t>Європи</a:t>
            </a:r>
            <a:r>
              <a:rPr lang="ru-RU" dirty="0" smtClean="0"/>
              <a:t> </a:t>
            </a:r>
            <a:r>
              <a:rPr lang="ru-RU" dirty="0" err="1" smtClean="0"/>
              <a:t>досить</a:t>
            </a:r>
            <a:r>
              <a:rPr lang="ru-RU" dirty="0" smtClean="0"/>
              <a:t> </a:t>
            </a:r>
            <a:r>
              <a:rPr lang="ru-RU" dirty="0" err="1" smtClean="0"/>
              <a:t>різноманітні</a:t>
            </a:r>
            <a:r>
              <a:rPr lang="ru-RU" dirty="0" smtClean="0"/>
              <a:t>, але </a:t>
            </a:r>
            <a:r>
              <a:rPr lang="ru-RU" dirty="0" err="1" smtClean="0"/>
              <a:t>значною</a:t>
            </a:r>
            <a:r>
              <a:rPr lang="ru-RU" dirty="0" smtClean="0"/>
              <a:t> </a:t>
            </a:r>
            <a:r>
              <a:rPr lang="ru-RU" dirty="0" err="1" smtClean="0"/>
              <a:t>мірою</a:t>
            </a:r>
            <a:r>
              <a:rPr lang="ru-RU" dirty="0" smtClean="0"/>
              <a:t> </a:t>
            </a:r>
            <a:r>
              <a:rPr lang="ru-RU" dirty="0" err="1" smtClean="0"/>
              <a:t>виснажені</a:t>
            </a:r>
            <a:r>
              <a:rPr lang="ru-RU" dirty="0" smtClean="0"/>
              <a:t>, особливо в </a:t>
            </a:r>
            <a:r>
              <a:rPr lang="ru-RU" dirty="0" err="1" smtClean="0"/>
              <a:t>західній</a:t>
            </a:r>
            <a:r>
              <a:rPr lang="ru-RU" dirty="0" smtClean="0"/>
              <a:t> </a:t>
            </a:r>
            <a:r>
              <a:rPr lang="ru-RU" dirty="0" err="1" smtClean="0"/>
              <a:t>частині</a:t>
            </a:r>
            <a:r>
              <a:rPr lang="ru-RU" dirty="0" smtClean="0"/>
              <a:t>. </a:t>
            </a:r>
            <a:endParaRPr lang="ru-RU" dirty="0"/>
          </a:p>
          <a:p>
            <a:r>
              <a:rPr lang="ru-RU" dirty="0" err="1" smtClean="0"/>
              <a:t>Водні</a:t>
            </a:r>
            <a:r>
              <a:rPr lang="ru-RU" dirty="0" smtClean="0"/>
              <a:t>, </a:t>
            </a:r>
            <a:r>
              <a:rPr lang="ru-RU" dirty="0" err="1" smtClean="0"/>
              <a:t>земельні</a:t>
            </a:r>
            <a:r>
              <a:rPr lang="ru-RU" dirty="0" smtClean="0"/>
              <a:t>, </a:t>
            </a:r>
            <a:r>
              <a:rPr lang="ru-RU" dirty="0" err="1" smtClean="0"/>
              <a:t>лісові</a:t>
            </a:r>
            <a:r>
              <a:rPr lang="ru-RU" dirty="0" smtClean="0"/>
              <a:t> </a:t>
            </a:r>
            <a:r>
              <a:rPr lang="ru-RU" dirty="0" err="1" smtClean="0"/>
              <a:t>ресурси</a:t>
            </a:r>
            <a:r>
              <a:rPr lang="ru-RU" dirty="0" smtClean="0"/>
              <a:t> </a:t>
            </a:r>
            <a:r>
              <a:rPr lang="ru-RU" dirty="0" err="1" smtClean="0"/>
              <a:t>Європи</a:t>
            </a:r>
            <a:r>
              <a:rPr lang="ru-RU" dirty="0" smtClean="0"/>
              <a:t> </a:t>
            </a:r>
            <a:r>
              <a:rPr lang="ru-RU" dirty="0" err="1" smtClean="0"/>
              <a:t>досить</a:t>
            </a:r>
            <a:r>
              <a:rPr lang="ru-RU" dirty="0" smtClean="0"/>
              <a:t> </a:t>
            </a:r>
            <a:r>
              <a:rPr lang="ru-RU" dirty="0" err="1" smtClean="0"/>
              <a:t>значні</a:t>
            </a:r>
            <a:r>
              <a:rPr lang="ru-RU" dirty="0" smtClean="0"/>
              <a:t>, але </a:t>
            </a:r>
            <a:r>
              <a:rPr lang="ru-RU" dirty="0" err="1" smtClean="0"/>
              <a:t>розподілені</a:t>
            </a:r>
            <a:r>
              <a:rPr lang="ru-RU" dirty="0" smtClean="0"/>
              <a:t> </a:t>
            </a:r>
            <a:r>
              <a:rPr lang="ru-RU" dirty="0" err="1" smtClean="0"/>
              <a:t>нерівномірно</a:t>
            </a:r>
            <a:r>
              <a:rPr lang="ru-RU" dirty="0" smtClean="0"/>
              <a:t>. </a:t>
            </a:r>
          </a:p>
          <a:p>
            <a:r>
              <a:rPr lang="ru-RU" dirty="0" smtClean="0"/>
              <a:t> </a:t>
            </a:r>
            <a:r>
              <a:rPr lang="ru-RU" dirty="0" err="1" smtClean="0"/>
              <a:t>Рекреаційні</a:t>
            </a:r>
            <a:r>
              <a:rPr lang="ru-RU" dirty="0" smtClean="0"/>
              <a:t> </a:t>
            </a:r>
            <a:r>
              <a:rPr lang="ru-RU" dirty="0" err="1" smtClean="0"/>
              <a:t>ресурси</a:t>
            </a:r>
            <a:r>
              <a:rPr lang="ru-RU" dirty="0" smtClean="0"/>
              <a:t> в </a:t>
            </a:r>
            <a:r>
              <a:rPr lang="ru-RU" dirty="0" err="1" smtClean="0"/>
              <a:t>регіоні</a:t>
            </a:r>
            <a:r>
              <a:rPr lang="ru-RU" dirty="0" smtClean="0"/>
              <a:t> </a:t>
            </a:r>
            <a:r>
              <a:rPr lang="ru-RU" dirty="0" err="1" smtClean="0"/>
              <a:t>надзвичайно</a:t>
            </a:r>
            <a:r>
              <a:rPr lang="ru-RU" dirty="0" smtClean="0"/>
              <a:t> </a:t>
            </a:r>
            <a:r>
              <a:rPr lang="ru-RU" dirty="0" err="1" smtClean="0"/>
              <a:t>багаті</a:t>
            </a:r>
            <a:r>
              <a:rPr lang="ru-RU" dirty="0" smtClean="0"/>
              <a:t> й </a:t>
            </a:r>
            <a:r>
              <a:rPr lang="ru-RU" dirty="0" err="1" smtClean="0"/>
              <a:t>різноманітні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18189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 smtClean="0"/>
              <a:t>ДЖЕНТРИФІКАЦІЯ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0" y="1600200"/>
            <a:ext cx="4114800" cy="4525963"/>
          </a:xfrm>
        </p:spPr>
        <p:txBody>
          <a:bodyPr>
            <a:normAutofit fontScale="77500" lnSpcReduction="20000"/>
          </a:bodyPr>
          <a:lstStyle/>
          <a:p>
            <a:pPr algn="just"/>
            <a:r>
              <a:rPr lang="ru-RU" dirty="0" err="1" smtClean="0"/>
              <a:t>Реконструкція</a:t>
            </a:r>
            <a:r>
              <a:rPr lang="ru-RU" dirty="0" smtClean="0"/>
              <a:t> і </a:t>
            </a:r>
            <a:r>
              <a:rPr lang="ru-RU" dirty="0" err="1" smtClean="0"/>
              <a:t>оновлення</a:t>
            </a:r>
            <a:r>
              <a:rPr lang="ru-RU" dirty="0" smtClean="0"/>
              <a:t> </a:t>
            </a:r>
            <a:r>
              <a:rPr lang="ru-RU" dirty="0" err="1" smtClean="0"/>
              <a:t>будівель</a:t>
            </a:r>
            <a:r>
              <a:rPr lang="ru-RU" dirty="0" smtClean="0"/>
              <a:t> в </a:t>
            </a:r>
            <a:r>
              <a:rPr lang="ru-RU" dirty="0" err="1" smtClean="0"/>
              <a:t>раніше</a:t>
            </a:r>
            <a:r>
              <a:rPr lang="ru-RU" dirty="0" smtClean="0"/>
              <a:t> </a:t>
            </a:r>
            <a:r>
              <a:rPr lang="ru-RU" dirty="0" err="1" smtClean="0"/>
              <a:t>непривабливих</a:t>
            </a:r>
            <a:r>
              <a:rPr lang="ru-RU" dirty="0" smtClean="0"/>
              <a:t> </a:t>
            </a:r>
            <a:r>
              <a:rPr lang="ru-RU" dirty="0" err="1" smtClean="0"/>
              <a:t>частинах</a:t>
            </a:r>
            <a:r>
              <a:rPr lang="ru-RU" dirty="0" smtClean="0"/>
              <a:t> </a:t>
            </a:r>
            <a:r>
              <a:rPr lang="ru-RU" dirty="0" err="1" smtClean="0"/>
              <a:t>міста</a:t>
            </a:r>
            <a:r>
              <a:rPr lang="ru-RU" dirty="0" smtClean="0"/>
              <a:t> та </a:t>
            </a:r>
            <a:r>
              <a:rPr lang="ru-RU" dirty="0" err="1" smtClean="0"/>
              <a:t>асоційований</a:t>
            </a:r>
            <a:r>
              <a:rPr lang="ru-RU" dirty="0" smtClean="0"/>
              <a:t> з ними </a:t>
            </a:r>
            <a:r>
              <a:rPr lang="ru-RU" dirty="0" err="1" smtClean="0"/>
              <a:t>переїзд</a:t>
            </a:r>
            <a:r>
              <a:rPr lang="ru-RU" dirty="0" smtClean="0"/>
              <a:t> до району </a:t>
            </a:r>
            <a:r>
              <a:rPr lang="ru-RU" dirty="0" err="1" smtClean="0"/>
              <a:t>багатших</a:t>
            </a:r>
            <a:r>
              <a:rPr lang="ru-RU" dirty="0" smtClean="0"/>
              <a:t> </a:t>
            </a:r>
            <a:r>
              <a:rPr lang="ru-RU" dirty="0" err="1" smtClean="0"/>
              <a:t>мешканців</a:t>
            </a:r>
            <a:endParaRPr lang="ru-RU" dirty="0" smtClean="0"/>
          </a:p>
          <a:p>
            <a:pPr algn="just"/>
            <a:r>
              <a:rPr lang="ru-RU" dirty="0" smtClean="0"/>
              <a:t>При </a:t>
            </a:r>
            <a:r>
              <a:rPr lang="ru-RU" dirty="0" err="1" smtClean="0"/>
              <a:t>цьому</a:t>
            </a:r>
            <a:r>
              <a:rPr lang="ru-RU" dirty="0" smtClean="0"/>
              <a:t> в </a:t>
            </a:r>
            <a:r>
              <a:rPr lang="ru-RU" dirty="0" err="1" smtClean="0"/>
              <a:t>районі</a:t>
            </a:r>
            <a:r>
              <a:rPr lang="ru-RU" dirty="0" smtClean="0"/>
              <a:t> </a:t>
            </a:r>
            <a:r>
              <a:rPr lang="ru-RU" dirty="0" err="1" smtClean="0"/>
              <a:t>зазвичай</a:t>
            </a:r>
            <a:r>
              <a:rPr lang="ru-RU" dirty="0" smtClean="0"/>
              <a:t> </a:t>
            </a:r>
            <a:r>
              <a:rPr lang="ru-RU" dirty="0" err="1" smtClean="0"/>
              <a:t>відбуваються</a:t>
            </a:r>
            <a:r>
              <a:rPr lang="ru-RU" dirty="0" smtClean="0"/>
              <a:t> </a:t>
            </a:r>
            <a:r>
              <a:rPr lang="ru-RU" dirty="0" err="1" smtClean="0"/>
              <a:t>істотні</a:t>
            </a:r>
            <a:r>
              <a:rPr lang="ru-RU" dirty="0" smtClean="0"/>
              <a:t> </a:t>
            </a:r>
            <a:r>
              <a:rPr lang="ru-RU" dirty="0" err="1" smtClean="0"/>
              <a:t>зміни</a:t>
            </a:r>
            <a:r>
              <a:rPr lang="ru-RU" dirty="0" smtClean="0"/>
              <a:t> в </a:t>
            </a:r>
            <a:r>
              <a:rPr lang="ru-RU" dirty="0" err="1" smtClean="0"/>
              <a:t>демографії</a:t>
            </a:r>
            <a:r>
              <a:rPr lang="ru-RU" dirty="0" smtClean="0"/>
              <a:t>, </a:t>
            </a:r>
            <a:r>
              <a:rPr lang="ru-RU" dirty="0" err="1" smtClean="0"/>
              <a:t>зокрема</a:t>
            </a:r>
            <a:r>
              <a:rPr lang="ru-RU" dirty="0" smtClean="0"/>
              <a:t> </a:t>
            </a:r>
            <a:r>
              <a:rPr lang="ru-RU" dirty="0" err="1" smtClean="0"/>
              <a:t>піднімається</a:t>
            </a:r>
            <a:r>
              <a:rPr lang="ru-RU" dirty="0" smtClean="0"/>
              <a:t> </a:t>
            </a:r>
            <a:r>
              <a:rPr lang="ru-RU" dirty="0" err="1" smtClean="0"/>
              <a:t>середній</a:t>
            </a:r>
            <a:r>
              <a:rPr lang="ru-RU" dirty="0" smtClean="0"/>
              <a:t> </a:t>
            </a:r>
            <a:r>
              <a:rPr lang="ru-RU" dirty="0" err="1" smtClean="0"/>
              <a:t>дохід</a:t>
            </a:r>
            <a:r>
              <a:rPr lang="ru-RU" dirty="0" smtClean="0"/>
              <a:t>, </a:t>
            </a:r>
            <a:r>
              <a:rPr lang="ru-RU" dirty="0" err="1" smtClean="0"/>
              <a:t>зменшується</a:t>
            </a:r>
            <a:r>
              <a:rPr lang="ru-RU" dirty="0" smtClean="0"/>
              <a:t> </a:t>
            </a:r>
            <a:r>
              <a:rPr lang="ru-RU" dirty="0" err="1" smtClean="0"/>
              <a:t>розмір</a:t>
            </a:r>
            <a:r>
              <a:rPr lang="ru-RU" dirty="0" smtClean="0"/>
              <a:t> </a:t>
            </a:r>
            <a:r>
              <a:rPr lang="ru-RU" dirty="0" err="1" smtClean="0"/>
              <a:t>сім'ї</a:t>
            </a:r>
            <a:r>
              <a:rPr lang="ru-RU" dirty="0" smtClean="0"/>
              <a:t>, </a:t>
            </a:r>
            <a:r>
              <a:rPr lang="ru-RU" dirty="0" err="1" smtClean="0"/>
              <a:t>змінюються</a:t>
            </a:r>
            <a:r>
              <a:rPr lang="ru-RU" dirty="0" smtClean="0"/>
              <a:t> характер та культура</a:t>
            </a:r>
            <a:endParaRPr lang="ru-RU" dirty="0"/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8007" y="1628800"/>
            <a:ext cx="3744416" cy="4392488"/>
          </a:xfrm>
          <a:prstGeom prst="rect">
            <a:avLst/>
          </a:prstGeom>
          <a:noFill/>
          <a:ln w="57150">
            <a:solidFill>
              <a:srgbClr val="7030A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056138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 smtClean="0"/>
              <a:t>ГОЛОВНЕ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257800"/>
          </a:xfrm>
        </p:spPr>
        <p:txBody>
          <a:bodyPr>
            <a:normAutofit fontScale="77500" lnSpcReduction="20000"/>
          </a:bodyPr>
          <a:lstStyle/>
          <a:p>
            <a:pPr algn="just"/>
            <a:r>
              <a:rPr lang="ru-RU" dirty="0" smtClean="0"/>
              <a:t>Для </a:t>
            </a:r>
            <a:r>
              <a:rPr lang="ru-RU" dirty="0" err="1" smtClean="0"/>
              <a:t>Європи</a:t>
            </a:r>
            <a:r>
              <a:rPr lang="ru-RU" dirty="0" smtClean="0"/>
              <a:t> характерна </a:t>
            </a:r>
            <a:r>
              <a:rPr lang="ru-RU" dirty="0" err="1" smtClean="0"/>
              <a:t>демографічна</a:t>
            </a:r>
            <a:r>
              <a:rPr lang="ru-RU" dirty="0" smtClean="0"/>
              <a:t> криза, яка в першу </a:t>
            </a:r>
            <a:r>
              <a:rPr lang="ru-RU" dirty="0" err="1" smtClean="0"/>
              <a:t>чергу</a:t>
            </a:r>
            <a:r>
              <a:rPr lang="ru-RU" dirty="0" smtClean="0"/>
              <a:t> </a:t>
            </a:r>
            <a:r>
              <a:rPr lang="ru-RU" dirty="0" err="1" smtClean="0"/>
              <a:t>пов’язана</a:t>
            </a:r>
            <a:r>
              <a:rPr lang="ru-RU" dirty="0" smtClean="0"/>
              <a:t> з </a:t>
            </a:r>
            <a:r>
              <a:rPr lang="ru-RU" dirty="0" err="1" smtClean="0"/>
              <a:t>низькою</a:t>
            </a:r>
            <a:r>
              <a:rPr lang="ru-RU" dirty="0" smtClean="0"/>
              <a:t> </a:t>
            </a:r>
            <a:r>
              <a:rPr lang="ru-RU" dirty="0" err="1" smtClean="0"/>
              <a:t>народжуваністю</a:t>
            </a:r>
            <a:r>
              <a:rPr lang="ru-RU" dirty="0" smtClean="0"/>
              <a:t>, </a:t>
            </a:r>
            <a:r>
              <a:rPr lang="ru-RU" dirty="0" err="1" smtClean="0"/>
              <a:t>низьким</a:t>
            </a:r>
            <a:r>
              <a:rPr lang="ru-RU" dirty="0" smtClean="0"/>
              <a:t> </a:t>
            </a:r>
            <a:r>
              <a:rPr lang="ru-RU" dirty="0" err="1" smtClean="0"/>
              <a:t>природним</a:t>
            </a:r>
            <a:r>
              <a:rPr lang="ru-RU" dirty="0" smtClean="0"/>
              <a:t> приростом (</a:t>
            </a:r>
            <a:r>
              <a:rPr lang="ru-RU" dirty="0" err="1" smtClean="0"/>
              <a:t>іноді</a:t>
            </a:r>
            <a:r>
              <a:rPr lang="ru-RU" dirty="0" smtClean="0"/>
              <a:t> </a:t>
            </a:r>
            <a:r>
              <a:rPr lang="ru-RU" dirty="0" err="1" smtClean="0"/>
              <a:t>від’ємним</a:t>
            </a:r>
            <a:r>
              <a:rPr lang="ru-RU" dirty="0" smtClean="0"/>
              <a:t>), </a:t>
            </a:r>
            <a:r>
              <a:rPr lang="ru-RU" dirty="0" err="1" smtClean="0"/>
              <a:t>старінням</a:t>
            </a:r>
            <a:r>
              <a:rPr lang="ru-RU" dirty="0" smtClean="0"/>
              <a:t> </a:t>
            </a:r>
            <a:r>
              <a:rPr lang="ru-RU" dirty="0" err="1" smtClean="0"/>
              <a:t>населення</a:t>
            </a:r>
            <a:r>
              <a:rPr lang="ru-RU" dirty="0" smtClean="0"/>
              <a:t>.</a:t>
            </a:r>
          </a:p>
          <a:p>
            <a:pPr algn="just"/>
            <a:r>
              <a:rPr lang="ru-RU" dirty="0" err="1" smtClean="0"/>
              <a:t>Країни</a:t>
            </a:r>
            <a:r>
              <a:rPr lang="ru-RU" dirty="0" smtClean="0"/>
              <a:t> </a:t>
            </a:r>
            <a:r>
              <a:rPr lang="ru-RU" dirty="0" err="1" smtClean="0"/>
              <a:t>Європи</a:t>
            </a:r>
            <a:r>
              <a:rPr lang="ru-RU" dirty="0" smtClean="0"/>
              <a:t> </a:t>
            </a:r>
            <a:r>
              <a:rPr lang="ru-RU" dirty="0" err="1" smtClean="0"/>
              <a:t>приймають</a:t>
            </a:r>
            <a:r>
              <a:rPr lang="ru-RU" dirty="0" smtClean="0"/>
              <a:t> </a:t>
            </a:r>
            <a:r>
              <a:rPr lang="ru-RU" dirty="0" err="1" smtClean="0"/>
              <a:t>значну</a:t>
            </a:r>
            <a:r>
              <a:rPr lang="ru-RU" dirty="0" smtClean="0"/>
              <a:t> </a:t>
            </a:r>
            <a:r>
              <a:rPr lang="ru-RU" dirty="0" err="1" smtClean="0"/>
              <a:t>кількість</a:t>
            </a:r>
            <a:r>
              <a:rPr lang="ru-RU" dirty="0" smtClean="0"/>
              <a:t> </a:t>
            </a:r>
            <a:r>
              <a:rPr lang="ru-RU" dirty="0" err="1" smtClean="0"/>
              <a:t>мігрантів</a:t>
            </a:r>
            <a:r>
              <a:rPr lang="ru-RU" dirty="0" smtClean="0"/>
              <a:t>, </a:t>
            </a:r>
            <a:r>
              <a:rPr lang="ru-RU" dirty="0" err="1" smtClean="0"/>
              <a:t>найбільше</a:t>
            </a:r>
            <a:r>
              <a:rPr lang="ru-RU" dirty="0" smtClean="0"/>
              <a:t> </a:t>
            </a:r>
            <a:r>
              <a:rPr lang="ru-RU" dirty="0" err="1" smtClean="0"/>
              <a:t>їх</a:t>
            </a:r>
            <a:r>
              <a:rPr lang="ru-RU" dirty="0" smtClean="0"/>
              <a:t> у </a:t>
            </a:r>
            <a:r>
              <a:rPr lang="ru-RU" dirty="0" err="1" smtClean="0"/>
              <a:t>Росії</a:t>
            </a:r>
            <a:r>
              <a:rPr lang="ru-RU" dirty="0" smtClean="0"/>
              <a:t>, </a:t>
            </a:r>
            <a:r>
              <a:rPr lang="ru-RU" dirty="0" err="1" smtClean="0"/>
              <a:t>Німеччині</a:t>
            </a:r>
            <a:r>
              <a:rPr lang="ru-RU" dirty="0" smtClean="0"/>
              <a:t>, </a:t>
            </a:r>
            <a:r>
              <a:rPr lang="ru-RU" dirty="0" err="1" smtClean="0"/>
              <a:t>Великій</a:t>
            </a:r>
            <a:r>
              <a:rPr lang="ru-RU" dirty="0" smtClean="0"/>
              <a:t> </a:t>
            </a:r>
            <a:r>
              <a:rPr lang="ru-RU" dirty="0" err="1" smtClean="0"/>
              <a:t>Британії</a:t>
            </a:r>
            <a:r>
              <a:rPr lang="ru-RU" dirty="0" smtClean="0"/>
              <a:t>, </a:t>
            </a:r>
            <a:r>
              <a:rPr lang="ru-RU" dirty="0" err="1" smtClean="0"/>
              <a:t>Франції</a:t>
            </a:r>
            <a:r>
              <a:rPr lang="ru-RU" dirty="0" smtClean="0"/>
              <a:t>, </a:t>
            </a:r>
            <a:r>
              <a:rPr lang="ru-RU" dirty="0" err="1" smtClean="0"/>
              <a:t>Іспанії</a:t>
            </a:r>
            <a:r>
              <a:rPr lang="ru-RU" dirty="0" smtClean="0"/>
              <a:t>. </a:t>
            </a:r>
            <a:endParaRPr lang="ru-RU" dirty="0"/>
          </a:p>
          <a:p>
            <a:pPr algn="just"/>
            <a:r>
              <a:rPr lang="ru-RU" dirty="0" err="1" smtClean="0"/>
              <a:t>Регіон</a:t>
            </a:r>
            <a:r>
              <a:rPr lang="ru-RU" dirty="0" smtClean="0"/>
              <a:t> </a:t>
            </a:r>
            <a:r>
              <a:rPr lang="ru-RU" dirty="0" err="1" smtClean="0"/>
              <a:t>має</a:t>
            </a:r>
            <a:r>
              <a:rPr lang="ru-RU" dirty="0" smtClean="0"/>
              <a:t> </a:t>
            </a:r>
            <a:r>
              <a:rPr lang="ru-RU" dirty="0" err="1" smtClean="0"/>
              <a:t>потужний</a:t>
            </a:r>
            <a:r>
              <a:rPr lang="ru-RU" dirty="0" smtClean="0"/>
              <a:t> </a:t>
            </a:r>
            <a:r>
              <a:rPr lang="ru-RU" dirty="0" err="1" smtClean="0"/>
              <a:t>працересурсний</a:t>
            </a:r>
            <a:r>
              <a:rPr lang="ru-RU" dirty="0" smtClean="0"/>
              <a:t> </a:t>
            </a:r>
            <a:r>
              <a:rPr lang="ru-RU" dirty="0" err="1" smtClean="0"/>
              <a:t>потенціал</a:t>
            </a:r>
            <a:r>
              <a:rPr lang="ru-RU" dirty="0" smtClean="0"/>
              <a:t>, </a:t>
            </a:r>
            <a:r>
              <a:rPr lang="ru-RU" dirty="0" err="1" smtClean="0"/>
              <a:t>який</a:t>
            </a:r>
            <a:r>
              <a:rPr lang="ru-RU" dirty="0" smtClean="0"/>
              <a:t> </a:t>
            </a:r>
            <a:r>
              <a:rPr lang="ru-RU" dirty="0" err="1" smtClean="0"/>
              <a:t>досягається</a:t>
            </a:r>
            <a:r>
              <a:rPr lang="ru-RU" dirty="0" smtClean="0"/>
              <a:t> не </a:t>
            </a:r>
            <a:r>
              <a:rPr lang="ru-RU" dirty="0" err="1" smtClean="0"/>
              <a:t>тільки</a:t>
            </a:r>
            <a:r>
              <a:rPr lang="ru-RU" dirty="0" smtClean="0"/>
              <a:t> </a:t>
            </a:r>
            <a:r>
              <a:rPr lang="ru-RU" dirty="0" err="1" smtClean="0"/>
              <a:t>значною</a:t>
            </a:r>
            <a:r>
              <a:rPr lang="ru-RU" dirty="0" smtClean="0"/>
              <a:t> </a:t>
            </a:r>
            <a:r>
              <a:rPr lang="ru-RU" dirty="0" err="1" smtClean="0"/>
              <a:t>кількістю</a:t>
            </a:r>
            <a:r>
              <a:rPr lang="ru-RU" dirty="0" smtClean="0"/>
              <a:t>, але і </a:t>
            </a:r>
            <a:r>
              <a:rPr lang="ru-RU" dirty="0" err="1" smtClean="0"/>
              <a:t>якістю</a:t>
            </a:r>
            <a:r>
              <a:rPr lang="ru-RU" dirty="0" smtClean="0"/>
              <a:t> ЕАН. </a:t>
            </a:r>
            <a:r>
              <a:rPr lang="ru-RU" dirty="0" err="1" smtClean="0"/>
              <a:t>Переважна</a:t>
            </a:r>
            <a:r>
              <a:rPr lang="ru-RU" dirty="0" smtClean="0"/>
              <a:t> </a:t>
            </a:r>
            <a:r>
              <a:rPr lang="ru-RU" dirty="0" err="1" smtClean="0"/>
              <a:t>частина</a:t>
            </a:r>
            <a:r>
              <a:rPr lang="ru-RU" dirty="0" smtClean="0"/>
              <a:t> </a:t>
            </a:r>
            <a:r>
              <a:rPr lang="ru-RU" dirty="0" err="1" smtClean="0"/>
              <a:t>населення</a:t>
            </a:r>
            <a:r>
              <a:rPr lang="ru-RU" dirty="0" smtClean="0"/>
              <a:t> </a:t>
            </a:r>
            <a:r>
              <a:rPr lang="ru-RU" dirty="0" err="1" smtClean="0"/>
              <a:t>Європи</a:t>
            </a:r>
            <a:r>
              <a:rPr lang="ru-RU" dirty="0" smtClean="0"/>
              <a:t> </a:t>
            </a:r>
            <a:r>
              <a:rPr lang="ru-RU" dirty="0" err="1" smtClean="0"/>
              <a:t>належить</a:t>
            </a:r>
            <a:r>
              <a:rPr lang="ru-RU" dirty="0" smtClean="0"/>
              <a:t> до </a:t>
            </a:r>
            <a:r>
              <a:rPr lang="ru-RU" dirty="0" err="1" smtClean="0"/>
              <a:t>найбільшої</a:t>
            </a:r>
            <a:r>
              <a:rPr lang="ru-RU" dirty="0" smtClean="0"/>
              <a:t> за </a:t>
            </a:r>
            <a:r>
              <a:rPr lang="ru-RU" dirty="0" err="1" smtClean="0"/>
              <a:t>кількістю</a:t>
            </a:r>
            <a:r>
              <a:rPr lang="ru-RU" dirty="0" smtClean="0"/>
              <a:t> </a:t>
            </a:r>
            <a:r>
              <a:rPr lang="ru-RU" dirty="0" err="1" smtClean="0"/>
              <a:t>індоєвропейської</a:t>
            </a:r>
            <a:r>
              <a:rPr lang="ru-RU" dirty="0" smtClean="0"/>
              <a:t> </a:t>
            </a:r>
            <a:r>
              <a:rPr lang="ru-RU" dirty="0" err="1" smtClean="0"/>
              <a:t>мовної</a:t>
            </a:r>
            <a:r>
              <a:rPr lang="ru-RU" dirty="0" smtClean="0"/>
              <a:t> </a:t>
            </a:r>
            <a:r>
              <a:rPr lang="ru-RU" dirty="0" err="1" smtClean="0"/>
              <a:t>сім’ї</a:t>
            </a:r>
            <a:r>
              <a:rPr lang="ru-RU" dirty="0" smtClean="0"/>
              <a:t>, </a:t>
            </a:r>
            <a:r>
              <a:rPr lang="ru-RU" dirty="0" err="1" smtClean="0"/>
              <a:t>панівною</a:t>
            </a:r>
            <a:r>
              <a:rPr lang="ru-RU" dirty="0" smtClean="0"/>
              <a:t> </a:t>
            </a:r>
            <a:r>
              <a:rPr lang="ru-RU" dirty="0" err="1" smtClean="0"/>
              <a:t>релігією</a:t>
            </a:r>
            <a:r>
              <a:rPr lang="ru-RU" dirty="0" smtClean="0"/>
              <a:t> є </a:t>
            </a:r>
            <a:r>
              <a:rPr lang="ru-RU" dirty="0" err="1" smtClean="0"/>
              <a:t>християнство</a:t>
            </a:r>
            <a:r>
              <a:rPr lang="ru-RU" dirty="0" smtClean="0"/>
              <a:t>. </a:t>
            </a:r>
            <a:endParaRPr lang="ru-RU" dirty="0"/>
          </a:p>
          <a:p>
            <a:pPr algn="just"/>
            <a:r>
              <a:rPr lang="ru-RU" dirty="0" smtClean="0"/>
              <a:t>У </a:t>
            </a:r>
            <a:r>
              <a:rPr lang="ru-RU" dirty="0" err="1" smtClean="0"/>
              <a:t>Європі</a:t>
            </a:r>
            <a:r>
              <a:rPr lang="ru-RU" dirty="0" smtClean="0"/>
              <a:t> </a:t>
            </a:r>
            <a:r>
              <a:rPr lang="ru-RU" dirty="0" err="1" smtClean="0"/>
              <a:t>сформувалася</a:t>
            </a:r>
            <a:r>
              <a:rPr lang="ru-RU" dirty="0" smtClean="0"/>
              <a:t> </a:t>
            </a:r>
            <a:r>
              <a:rPr lang="ru-RU" dirty="0" err="1" smtClean="0"/>
              <a:t>потужна</a:t>
            </a:r>
            <a:r>
              <a:rPr lang="ru-RU" dirty="0" smtClean="0"/>
              <a:t> </a:t>
            </a:r>
            <a:r>
              <a:rPr lang="ru-RU" dirty="0" err="1" smtClean="0"/>
              <a:t>українська</a:t>
            </a:r>
            <a:r>
              <a:rPr lang="ru-RU" dirty="0" smtClean="0"/>
              <a:t> </a:t>
            </a:r>
            <a:r>
              <a:rPr lang="ru-RU" dirty="0" err="1" smtClean="0"/>
              <a:t>діаспора</a:t>
            </a:r>
            <a:r>
              <a:rPr lang="ru-RU" dirty="0" smtClean="0"/>
              <a:t> (</a:t>
            </a:r>
            <a:r>
              <a:rPr lang="ru-RU" dirty="0" err="1" smtClean="0"/>
              <a:t>найбільша</a:t>
            </a:r>
            <a:r>
              <a:rPr lang="ru-RU" dirty="0" smtClean="0"/>
              <a:t> в </a:t>
            </a:r>
            <a:r>
              <a:rPr lang="ru-RU" dirty="0" err="1" smtClean="0"/>
              <a:t>Росії</a:t>
            </a:r>
            <a:r>
              <a:rPr lang="ru-RU" dirty="0" smtClean="0"/>
              <a:t>, </a:t>
            </a:r>
            <a:r>
              <a:rPr lang="ru-RU" dirty="0" err="1" smtClean="0"/>
              <a:t>Польщі</a:t>
            </a:r>
            <a:r>
              <a:rPr lang="ru-RU" dirty="0" smtClean="0"/>
              <a:t>, </a:t>
            </a:r>
            <a:r>
              <a:rPr lang="ru-RU" dirty="0" err="1" smtClean="0"/>
              <a:t>Білорусі</a:t>
            </a:r>
            <a:r>
              <a:rPr lang="ru-RU" dirty="0" smtClean="0"/>
              <a:t>, </a:t>
            </a:r>
            <a:r>
              <a:rPr lang="ru-RU" dirty="0" err="1" smtClean="0"/>
              <a:t>Молдові</a:t>
            </a:r>
            <a:r>
              <a:rPr lang="ru-RU" dirty="0" smtClean="0"/>
              <a:t>, </a:t>
            </a:r>
            <a:r>
              <a:rPr lang="ru-RU" dirty="0" err="1" smtClean="0"/>
              <a:t>Румунії</a:t>
            </a:r>
            <a:r>
              <a:rPr lang="ru-RU" dirty="0" smtClean="0"/>
              <a:t>).  Для </a:t>
            </a:r>
            <a:r>
              <a:rPr lang="ru-RU" dirty="0" err="1" smtClean="0"/>
              <a:t>Європи</a:t>
            </a:r>
            <a:r>
              <a:rPr lang="ru-RU" dirty="0" smtClean="0"/>
              <a:t> </a:t>
            </a:r>
            <a:r>
              <a:rPr lang="ru-RU" dirty="0" err="1" smtClean="0"/>
              <a:t>характерні</a:t>
            </a:r>
            <a:r>
              <a:rPr lang="ru-RU" dirty="0" smtClean="0"/>
              <a:t> </a:t>
            </a:r>
            <a:r>
              <a:rPr lang="ru-RU" dirty="0" err="1" smtClean="0"/>
              <a:t>процеси</a:t>
            </a:r>
            <a:r>
              <a:rPr lang="ru-RU" dirty="0" smtClean="0"/>
              <a:t> </a:t>
            </a:r>
            <a:r>
              <a:rPr lang="ru-RU" dirty="0" err="1" smtClean="0"/>
              <a:t>субурбанізації</a:t>
            </a:r>
            <a:r>
              <a:rPr lang="ru-RU" dirty="0" smtClean="0"/>
              <a:t> та </a:t>
            </a:r>
            <a:r>
              <a:rPr lang="ru-RU" dirty="0" err="1" smtClean="0"/>
              <a:t>рурбанізації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17270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6000" dirty="0" smtClean="0"/>
              <a:t>КІЛЬКІСТЬ НАСЕЛЕННЯ</a:t>
            </a:r>
            <a:endParaRPr lang="ru-RU" sz="6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25144"/>
          </a:xfrm>
        </p:spPr>
        <p:txBody>
          <a:bodyPr>
            <a:normAutofit fontScale="77500" lnSpcReduction="20000"/>
          </a:bodyPr>
          <a:lstStyle/>
          <a:p>
            <a:r>
              <a:rPr lang="ru-RU" dirty="0" smtClean="0"/>
              <a:t>За </a:t>
            </a:r>
            <a:r>
              <a:rPr lang="ru-RU" dirty="0" err="1" smtClean="0"/>
              <a:t>кількістю</a:t>
            </a:r>
            <a:r>
              <a:rPr lang="ru-RU" dirty="0" smtClean="0"/>
              <a:t> </a:t>
            </a:r>
            <a:r>
              <a:rPr lang="ru-RU" dirty="0" err="1" smtClean="0"/>
              <a:t>населення</a:t>
            </a:r>
            <a:r>
              <a:rPr lang="ru-RU" dirty="0" smtClean="0"/>
              <a:t> (742 млн </a:t>
            </a:r>
            <a:r>
              <a:rPr lang="ru-RU" dirty="0" err="1" smtClean="0"/>
              <a:t>осіб</a:t>
            </a:r>
            <a:r>
              <a:rPr lang="ru-RU" dirty="0" smtClean="0"/>
              <a:t>)  </a:t>
            </a:r>
            <a:r>
              <a:rPr lang="ru-RU" dirty="0" err="1" smtClean="0"/>
              <a:t>Європа</a:t>
            </a:r>
            <a:r>
              <a:rPr lang="ru-RU" dirty="0" smtClean="0"/>
              <a:t> </a:t>
            </a:r>
            <a:r>
              <a:rPr lang="ru-RU" dirty="0" err="1" smtClean="0"/>
              <a:t>посідає</a:t>
            </a:r>
            <a:r>
              <a:rPr lang="ru-RU" dirty="0" smtClean="0"/>
              <a:t> </a:t>
            </a:r>
            <a:r>
              <a:rPr lang="ru-RU" dirty="0" err="1" smtClean="0">
                <a:solidFill>
                  <a:srgbClr val="FF0000"/>
                </a:solidFill>
              </a:rPr>
              <a:t>третє</a:t>
            </a:r>
            <a:r>
              <a:rPr lang="ru-RU" dirty="0" smtClean="0"/>
              <a:t> </a:t>
            </a:r>
            <a:r>
              <a:rPr lang="ru-RU" dirty="0" err="1" smtClean="0"/>
              <a:t>місце</a:t>
            </a:r>
            <a:r>
              <a:rPr lang="ru-RU" dirty="0" smtClean="0"/>
              <a:t> </a:t>
            </a:r>
            <a:r>
              <a:rPr lang="ru-RU" dirty="0" err="1" smtClean="0"/>
              <a:t>після</a:t>
            </a:r>
            <a:r>
              <a:rPr lang="ru-RU" dirty="0" smtClean="0"/>
              <a:t> </a:t>
            </a:r>
            <a:r>
              <a:rPr lang="ru-RU" dirty="0" err="1" smtClean="0"/>
              <a:t>Азії</a:t>
            </a:r>
            <a:r>
              <a:rPr lang="ru-RU" dirty="0" smtClean="0"/>
              <a:t> та Африки. </a:t>
            </a:r>
          </a:p>
          <a:p>
            <a:r>
              <a:rPr lang="ru-RU" dirty="0" err="1" smtClean="0"/>
              <a:t>Це</a:t>
            </a:r>
            <a:r>
              <a:rPr lang="ru-RU" dirty="0" smtClean="0"/>
              <a:t> </a:t>
            </a:r>
            <a:r>
              <a:rPr lang="ru-RU" dirty="0" err="1" smtClean="0"/>
              <a:t>трохи</a:t>
            </a:r>
            <a:r>
              <a:rPr lang="ru-RU" dirty="0" smtClean="0"/>
              <a:t> </a:t>
            </a:r>
            <a:r>
              <a:rPr lang="ru-RU" dirty="0" err="1" smtClean="0"/>
              <a:t>менше</a:t>
            </a:r>
            <a:r>
              <a:rPr lang="ru-RU" dirty="0" smtClean="0"/>
              <a:t> </a:t>
            </a:r>
            <a:r>
              <a:rPr lang="ru-RU" dirty="0" err="1" smtClean="0"/>
              <a:t>ніш</a:t>
            </a:r>
            <a:r>
              <a:rPr lang="ru-RU" dirty="0" smtClean="0"/>
              <a:t> 10 % </a:t>
            </a:r>
            <a:r>
              <a:rPr lang="ru-RU" dirty="0" err="1" smtClean="0"/>
              <a:t>населення</a:t>
            </a:r>
            <a:r>
              <a:rPr lang="ru-RU" dirty="0" smtClean="0"/>
              <a:t> </a:t>
            </a:r>
            <a:r>
              <a:rPr lang="ru-RU" dirty="0" err="1" smtClean="0"/>
              <a:t>Землі</a:t>
            </a:r>
            <a:r>
              <a:rPr lang="ru-RU" dirty="0" smtClean="0"/>
              <a:t>. </a:t>
            </a:r>
            <a:r>
              <a:rPr lang="ru-RU" dirty="0" err="1" smtClean="0"/>
              <a:t>Найбільш</a:t>
            </a:r>
            <a:r>
              <a:rPr lang="ru-RU" dirty="0" smtClean="0"/>
              <a:t> </a:t>
            </a:r>
            <a:r>
              <a:rPr lang="ru-RU" dirty="0" err="1" smtClean="0"/>
              <a:t>людними</a:t>
            </a:r>
            <a:r>
              <a:rPr lang="ru-RU" dirty="0" smtClean="0"/>
              <a:t> </a:t>
            </a:r>
            <a:r>
              <a:rPr lang="ru-RU" dirty="0" err="1" smtClean="0"/>
              <a:t>країнами</a:t>
            </a:r>
            <a:r>
              <a:rPr lang="ru-RU" dirty="0" smtClean="0"/>
              <a:t> є </a:t>
            </a:r>
            <a:r>
              <a:rPr lang="ru-RU" dirty="0" err="1" smtClean="0"/>
              <a:t>Росія</a:t>
            </a:r>
            <a:r>
              <a:rPr lang="ru-RU" dirty="0" smtClean="0"/>
              <a:t> (95 млн </a:t>
            </a:r>
            <a:r>
              <a:rPr lang="ru-RU" dirty="0" err="1" smtClean="0"/>
              <a:t>осіб</a:t>
            </a:r>
            <a:r>
              <a:rPr lang="ru-RU" dirty="0" smtClean="0"/>
              <a:t>, </a:t>
            </a:r>
            <a:r>
              <a:rPr lang="ru-RU" dirty="0" err="1" smtClean="0"/>
              <a:t>лише</a:t>
            </a:r>
            <a:r>
              <a:rPr lang="ru-RU" dirty="0" smtClean="0"/>
              <a:t>  </a:t>
            </a:r>
            <a:r>
              <a:rPr lang="ru-RU" dirty="0" err="1" smtClean="0"/>
              <a:t>європейської</a:t>
            </a:r>
            <a:r>
              <a:rPr lang="ru-RU" dirty="0" smtClean="0"/>
              <a:t> </a:t>
            </a:r>
            <a:r>
              <a:rPr lang="ru-RU" dirty="0" err="1" smtClean="0"/>
              <a:t>частини</a:t>
            </a:r>
            <a:r>
              <a:rPr lang="ru-RU" dirty="0" smtClean="0"/>
              <a:t>)</a:t>
            </a:r>
          </a:p>
          <a:p>
            <a:r>
              <a:rPr lang="ru-RU" dirty="0" err="1" smtClean="0"/>
              <a:t>Німеччина</a:t>
            </a:r>
            <a:r>
              <a:rPr lang="ru-RU" dirty="0" smtClean="0"/>
              <a:t> (82 млн)</a:t>
            </a:r>
          </a:p>
          <a:p>
            <a:r>
              <a:rPr lang="ru-RU" dirty="0" smtClean="0"/>
              <a:t>Велика </a:t>
            </a:r>
            <a:r>
              <a:rPr lang="ru-RU" dirty="0" err="1" smtClean="0"/>
              <a:t>Британія</a:t>
            </a:r>
            <a:r>
              <a:rPr lang="ru-RU" dirty="0" smtClean="0"/>
              <a:t> (65,7 млн)</a:t>
            </a:r>
          </a:p>
          <a:p>
            <a:r>
              <a:rPr lang="ru-RU" dirty="0" err="1" smtClean="0"/>
              <a:t>Франція</a:t>
            </a:r>
            <a:r>
              <a:rPr lang="ru-RU" dirty="0" smtClean="0"/>
              <a:t> (64,7 млн)</a:t>
            </a:r>
          </a:p>
          <a:p>
            <a:r>
              <a:rPr lang="ru-RU" dirty="0" err="1" smtClean="0"/>
              <a:t>Італія</a:t>
            </a:r>
            <a:r>
              <a:rPr lang="ru-RU" dirty="0" smtClean="0"/>
              <a:t> (59,4 млн </a:t>
            </a:r>
            <a:r>
              <a:rPr lang="ru-RU" dirty="0" err="1" smtClean="0"/>
              <a:t>осіб</a:t>
            </a:r>
            <a:r>
              <a:rPr lang="ru-RU" dirty="0" smtClean="0"/>
              <a:t>)</a:t>
            </a:r>
          </a:p>
          <a:p>
            <a:r>
              <a:rPr lang="ru-RU" dirty="0" err="1" smtClean="0"/>
              <a:t>Україна</a:t>
            </a:r>
            <a:r>
              <a:rPr lang="ru-RU" dirty="0" smtClean="0"/>
              <a:t> (44 млн </a:t>
            </a:r>
            <a:r>
              <a:rPr lang="ru-RU" dirty="0" err="1" smtClean="0"/>
              <a:t>осіб</a:t>
            </a:r>
            <a:r>
              <a:rPr lang="ru-RU" dirty="0" smtClean="0"/>
              <a:t>), попри </a:t>
            </a:r>
            <a:r>
              <a:rPr lang="ru-RU" dirty="0" err="1" smtClean="0"/>
              <a:t>свої</a:t>
            </a:r>
            <a:r>
              <a:rPr lang="ru-RU" dirty="0" smtClean="0"/>
              <a:t> </a:t>
            </a:r>
            <a:r>
              <a:rPr lang="ru-RU" dirty="0" err="1" smtClean="0"/>
              <a:t>демографічні</a:t>
            </a:r>
            <a:r>
              <a:rPr lang="ru-RU" dirty="0" smtClean="0"/>
              <a:t> </a:t>
            </a:r>
            <a:r>
              <a:rPr lang="ru-RU" dirty="0" err="1" smtClean="0"/>
              <a:t>проблеми</a:t>
            </a:r>
            <a:r>
              <a:rPr lang="ru-RU" dirty="0" smtClean="0"/>
              <a:t>, </a:t>
            </a:r>
            <a:r>
              <a:rPr lang="ru-RU" dirty="0" err="1" smtClean="0"/>
              <a:t>посідає</a:t>
            </a:r>
            <a:r>
              <a:rPr lang="ru-RU" dirty="0" smtClean="0"/>
              <a:t> 7-е </a:t>
            </a:r>
            <a:r>
              <a:rPr lang="ru-RU" dirty="0" err="1" smtClean="0"/>
              <a:t>місце</a:t>
            </a:r>
            <a:r>
              <a:rPr lang="ru-RU" dirty="0" smtClean="0"/>
              <a:t> </a:t>
            </a:r>
            <a:r>
              <a:rPr lang="ru-RU" dirty="0" err="1" smtClean="0"/>
              <a:t>серед</a:t>
            </a:r>
            <a:r>
              <a:rPr lang="ru-RU" dirty="0" smtClean="0"/>
              <a:t> </a:t>
            </a:r>
            <a:r>
              <a:rPr lang="ru-RU" dirty="0" err="1" smtClean="0"/>
              <a:t>європейських</a:t>
            </a:r>
            <a:r>
              <a:rPr lang="ru-RU" dirty="0" smtClean="0"/>
              <a:t> держав</a:t>
            </a:r>
          </a:p>
          <a:p>
            <a:r>
              <a:rPr lang="ru-RU" dirty="0" err="1" smtClean="0"/>
              <a:t>Найменшою</a:t>
            </a:r>
            <a:r>
              <a:rPr lang="ru-RU" dirty="0" smtClean="0"/>
              <a:t> за </a:t>
            </a:r>
            <a:r>
              <a:rPr lang="ru-RU" dirty="0" err="1" smtClean="0"/>
              <a:t>кількістю</a:t>
            </a:r>
            <a:r>
              <a:rPr lang="ru-RU" dirty="0" smtClean="0"/>
              <a:t> </a:t>
            </a:r>
            <a:r>
              <a:rPr lang="ru-RU" dirty="0" err="1" smtClean="0"/>
              <a:t>населення</a:t>
            </a:r>
            <a:r>
              <a:rPr lang="ru-RU" dirty="0" smtClean="0"/>
              <a:t> </a:t>
            </a:r>
            <a:r>
              <a:rPr lang="ru-RU" dirty="0" err="1" smtClean="0"/>
              <a:t>країною</a:t>
            </a:r>
            <a:r>
              <a:rPr lang="ru-RU" dirty="0" smtClean="0"/>
              <a:t> є Ватикан</a:t>
            </a: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0312" y="2746244"/>
            <a:ext cx="1365290" cy="908538"/>
          </a:xfrm>
          <a:prstGeom prst="rect">
            <a:avLst/>
          </a:prstGeom>
          <a:noFill/>
          <a:ln w="57150">
            <a:solidFill>
              <a:srgbClr val="7030A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0198" y="3993017"/>
            <a:ext cx="1333500" cy="857250"/>
          </a:xfrm>
          <a:prstGeom prst="rect">
            <a:avLst/>
          </a:prstGeom>
          <a:noFill/>
          <a:ln w="57150">
            <a:solidFill>
              <a:srgbClr val="7030A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3344863"/>
            <a:ext cx="1296308" cy="1296308"/>
          </a:xfrm>
          <a:prstGeom prst="rect">
            <a:avLst/>
          </a:prstGeom>
          <a:noFill/>
          <a:ln w="57150">
            <a:solidFill>
              <a:srgbClr val="7030A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0202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620688"/>
            <a:ext cx="8229600" cy="1143000"/>
          </a:xfrm>
        </p:spPr>
        <p:txBody>
          <a:bodyPr>
            <a:normAutofit fontScale="90000"/>
          </a:bodyPr>
          <a:lstStyle/>
          <a:p>
            <a:pPr algn="just"/>
            <a:r>
              <a:rPr lang="ru-RU" b="1" dirty="0"/>
              <a:t>З</a:t>
            </a:r>
            <a:r>
              <a:rPr lang="ru-RU" b="1" dirty="0" smtClean="0"/>
              <a:t>а темпами </a:t>
            </a:r>
            <a:r>
              <a:rPr lang="ru-RU" b="1" dirty="0" err="1" smtClean="0"/>
              <a:t>зростання</a:t>
            </a:r>
            <a:r>
              <a:rPr lang="ru-RU" b="1" dirty="0" smtClean="0"/>
              <a:t> </a:t>
            </a:r>
            <a:r>
              <a:rPr lang="ru-RU" b="1" dirty="0" err="1" smtClean="0"/>
              <a:t>кількості</a:t>
            </a:r>
            <a:r>
              <a:rPr lang="ru-RU" b="1" dirty="0" smtClean="0"/>
              <a:t> </a:t>
            </a:r>
            <a:r>
              <a:rPr lang="ru-RU" b="1" dirty="0" err="1" smtClean="0"/>
              <a:t>населення</a:t>
            </a:r>
            <a:r>
              <a:rPr lang="ru-RU" b="1" dirty="0" smtClean="0"/>
              <a:t> </a:t>
            </a:r>
            <a:r>
              <a:rPr lang="ru-RU" b="1" dirty="0" err="1" smtClean="0"/>
              <a:t>Європа</a:t>
            </a:r>
            <a:r>
              <a:rPr lang="ru-RU" b="1" dirty="0" smtClean="0"/>
              <a:t> </a:t>
            </a:r>
            <a:r>
              <a:rPr lang="ru-RU" b="1" dirty="0" err="1" smtClean="0"/>
              <a:t>посідає</a:t>
            </a:r>
            <a:r>
              <a:rPr lang="ru-RU" b="1" dirty="0" smtClean="0"/>
              <a:t> </a:t>
            </a:r>
            <a:r>
              <a:rPr lang="ru-RU" b="1" dirty="0" err="1" smtClean="0"/>
              <a:t>останнє</a:t>
            </a:r>
            <a:r>
              <a:rPr lang="ru-RU" b="1" dirty="0" smtClean="0"/>
              <a:t> </a:t>
            </a:r>
            <a:r>
              <a:rPr lang="ru-RU" b="1" dirty="0" err="1" smtClean="0"/>
              <a:t>місце</a:t>
            </a:r>
            <a:r>
              <a:rPr lang="ru-RU" b="1" dirty="0" smtClean="0"/>
              <a:t/>
            </a:r>
            <a:br>
              <a:rPr lang="ru-RU" b="1" dirty="0" smtClean="0"/>
            </a:b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1" y="1844824"/>
            <a:ext cx="4341168" cy="4752528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ru-RU" dirty="0" smtClean="0"/>
              <a:t> </a:t>
            </a:r>
            <a:r>
              <a:rPr lang="ru-RU" dirty="0" err="1" smtClean="0"/>
              <a:t>Основні</a:t>
            </a:r>
            <a:r>
              <a:rPr lang="ru-RU" dirty="0" smtClean="0"/>
              <a:t> </a:t>
            </a:r>
            <a:r>
              <a:rPr lang="ru-RU" dirty="0" err="1" smtClean="0"/>
              <a:t>показники</a:t>
            </a:r>
            <a:r>
              <a:rPr lang="ru-RU" dirty="0" smtClean="0"/>
              <a:t> природного </a:t>
            </a:r>
            <a:r>
              <a:rPr lang="ru-RU" dirty="0" err="1" smtClean="0"/>
              <a:t>руху</a:t>
            </a:r>
            <a:r>
              <a:rPr lang="ru-RU" dirty="0" smtClean="0"/>
              <a:t> — </a:t>
            </a:r>
            <a:r>
              <a:rPr lang="ru-RU" dirty="0" err="1" smtClean="0"/>
              <a:t>це</a:t>
            </a:r>
            <a:r>
              <a:rPr lang="ru-RU" dirty="0" smtClean="0"/>
              <a:t> </a:t>
            </a:r>
            <a:r>
              <a:rPr lang="ru-RU" dirty="0" err="1" smtClean="0"/>
              <a:t>народжуваність</a:t>
            </a:r>
            <a:r>
              <a:rPr lang="ru-RU" dirty="0" smtClean="0"/>
              <a:t>, </a:t>
            </a:r>
            <a:r>
              <a:rPr lang="ru-RU" dirty="0" err="1" smtClean="0"/>
              <a:t>смертність</a:t>
            </a:r>
            <a:r>
              <a:rPr lang="ru-RU" dirty="0" smtClean="0"/>
              <a:t> і </a:t>
            </a:r>
            <a:r>
              <a:rPr lang="ru-RU" dirty="0" err="1" smtClean="0"/>
              <a:t>природний</a:t>
            </a:r>
            <a:r>
              <a:rPr lang="ru-RU" dirty="0" smtClean="0"/>
              <a:t> </a:t>
            </a:r>
            <a:r>
              <a:rPr lang="ru-RU" dirty="0" err="1" smtClean="0"/>
              <a:t>приріст</a:t>
            </a:r>
            <a:r>
              <a:rPr lang="ru-RU" dirty="0" smtClean="0"/>
              <a:t>. </a:t>
            </a:r>
          </a:p>
          <a:p>
            <a:pPr algn="just"/>
            <a:r>
              <a:rPr lang="ru-RU" dirty="0" smtClean="0"/>
              <a:t>У </a:t>
            </a:r>
            <a:r>
              <a:rPr lang="ru-RU" dirty="0" err="1" smtClean="0"/>
              <a:t>Європі</a:t>
            </a:r>
            <a:r>
              <a:rPr lang="ru-RU" dirty="0" smtClean="0"/>
              <a:t> </a:t>
            </a:r>
            <a:r>
              <a:rPr lang="ru-RU" dirty="0" err="1" smtClean="0"/>
              <a:t>демографічна</a:t>
            </a:r>
            <a:r>
              <a:rPr lang="ru-RU" dirty="0" smtClean="0"/>
              <a:t> криза — </a:t>
            </a:r>
            <a:r>
              <a:rPr lang="ru-RU" dirty="0" err="1" smtClean="0"/>
              <a:t>процес</a:t>
            </a:r>
            <a:r>
              <a:rPr lang="ru-RU" dirty="0" smtClean="0"/>
              <a:t> </a:t>
            </a:r>
            <a:r>
              <a:rPr lang="ru-RU" dirty="0" err="1" smtClean="0"/>
              <a:t>дуже</a:t>
            </a:r>
            <a:r>
              <a:rPr lang="ru-RU" dirty="0" smtClean="0"/>
              <a:t> </a:t>
            </a:r>
            <a:r>
              <a:rPr lang="ru-RU" dirty="0" err="1" smtClean="0"/>
              <a:t>повільного</a:t>
            </a:r>
            <a:r>
              <a:rPr lang="ru-RU" dirty="0" smtClean="0"/>
              <a:t> </a:t>
            </a:r>
            <a:r>
              <a:rPr lang="ru-RU" dirty="0" err="1" smtClean="0"/>
              <a:t>збільшення</a:t>
            </a:r>
            <a:r>
              <a:rPr lang="ru-RU" dirty="0" smtClean="0"/>
              <a:t> </a:t>
            </a:r>
            <a:r>
              <a:rPr lang="ru-RU" dirty="0" err="1" smtClean="0"/>
              <a:t>кількості</a:t>
            </a:r>
            <a:r>
              <a:rPr lang="ru-RU" dirty="0" smtClean="0"/>
              <a:t> </a:t>
            </a:r>
            <a:r>
              <a:rPr lang="ru-RU" dirty="0" err="1" smtClean="0"/>
              <a:t>населення</a:t>
            </a:r>
            <a:r>
              <a:rPr lang="ru-RU" dirty="0" smtClean="0"/>
              <a:t>, </a:t>
            </a:r>
            <a:r>
              <a:rPr lang="ru-RU" dirty="0" err="1" smtClean="0"/>
              <a:t>або</a:t>
            </a:r>
            <a:r>
              <a:rPr lang="ru-RU" dirty="0" smtClean="0"/>
              <a:t> </a:t>
            </a:r>
            <a:r>
              <a:rPr lang="ru-RU" dirty="0" err="1" smtClean="0"/>
              <a:t>його</a:t>
            </a:r>
            <a:r>
              <a:rPr lang="ru-RU" dirty="0" smtClean="0"/>
              <a:t> </a:t>
            </a:r>
            <a:r>
              <a:rPr lang="ru-RU" dirty="0" err="1" smtClean="0"/>
              <a:t>відсутність</a:t>
            </a:r>
            <a:r>
              <a:rPr lang="ru-RU" dirty="0" smtClean="0"/>
              <a:t> </a:t>
            </a:r>
            <a:r>
              <a:rPr lang="ru-RU" dirty="0" err="1" smtClean="0"/>
              <a:t>чи</a:t>
            </a:r>
            <a:r>
              <a:rPr lang="ru-RU" dirty="0" smtClean="0"/>
              <a:t> </a:t>
            </a:r>
            <a:r>
              <a:rPr lang="ru-RU" dirty="0" err="1" smtClean="0"/>
              <a:t>навіть</a:t>
            </a:r>
            <a:r>
              <a:rPr lang="ru-RU" dirty="0" smtClean="0"/>
              <a:t> </a:t>
            </a:r>
            <a:r>
              <a:rPr lang="ru-RU" dirty="0" err="1" smtClean="0"/>
              <a:t>зменшення</a:t>
            </a:r>
            <a:r>
              <a:rPr lang="ru-RU" dirty="0" smtClean="0"/>
              <a:t>. </a:t>
            </a:r>
            <a:endParaRPr lang="ru-RU" dirty="0"/>
          </a:p>
        </p:txBody>
      </p:sp>
      <p:pic>
        <p:nvPicPr>
          <p:cNvPr id="4098" name="Picture 2" descr="C:\Users\User\Desktop\image15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3" y="1988840"/>
            <a:ext cx="4392488" cy="4536504"/>
          </a:xfrm>
          <a:prstGeom prst="rect">
            <a:avLst/>
          </a:prstGeom>
          <a:noFill/>
          <a:ln w="57150">
            <a:solidFill>
              <a:srgbClr val="7030A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79514" y="6488668"/>
            <a:ext cx="439248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err="1" smtClean="0"/>
              <a:t>Європа</a:t>
            </a:r>
            <a:r>
              <a:rPr lang="ru-RU" dirty="0" smtClean="0"/>
              <a:t> заселена </a:t>
            </a:r>
            <a:r>
              <a:rPr lang="ru-RU" dirty="0" err="1" smtClean="0"/>
              <a:t>нерівномірно</a:t>
            </a:r>
            <a:r>
              <a:rPr lang="ru-RU" dirty="0" smtClean="0"/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71566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uk-UA" sz="5400" b="1" dirty="0" smtClean="0"/>
              <a:t>ЗА КІЛЬКІСТЮ НАСЕЛЕННЯ У СТОЛИЦІ</a:t>
            </a:r>
            <a:endParaRPr lang="ru-RU" sz="5400" b="1" dirty="0"/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1860885"/>
            <a:ext cx="6768752" cy="4967593"/>
          </a:xfrm>
          <a:prstGeom prst="rect">
            <a:avLst/>
          </a:prstGeom>
          <a:noFill/>
          <a:ln w="57150">
            <a:solidFill>
              <a:srgbClr val="7030A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43490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 smtClean="0"/>
              <a:t>ПРИРОДНИЙ РУХ НАСЕЛЕННЯ</a:t>
            </a:r>
            <a:endParaRPr lang="ru-RU" b="1" dirty="0"/>
          </a:p>
        </p:txBody>
      </p:sp>
      <p:pic>
        <p:nvPicPr>
          <p:cNvPr id="2050" name="Picture 2" descr="C:\Users\User\Desktop\схема-природний-та-механічний-рух-населення.pn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311" y="1700808"/>
            <a:ext cx="8408154" cy="4818664"/>
          </a:xfrm>
          <a:prstGeom prst="rect">
            <a:avLst/>
          </a:prstGeom>
          <a:noFill/>
          <a:ln w="57150">
            <a:solidFill>
              <a:srgbClr val="7030A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07339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C:\Users\User\Desktop\населення-україни.pn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102" y="260648"/>
            <a:ext cx="8404362" cy="6192688"/>
          </a:xfrm>
          <a:prstGeom prst="rect">
            <a:avLst/>
          </a:prstGeom>
          <a:noFill/>
          <a:ln w="57150">
            <a:solidFill>
              <a:srgbClr val="7030A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11851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4800" b="1" dirty="0" smtClean="0"/>
              <a:t>МІГРАЦІЯ - МЕХАНІЧНИЙ РУХ</a:t>
            </a:r>
            <a:endParaRPr lang="ru-RU" sz="48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707904" y="1600200"/>
            <a:ext cx="4978896" cy="5085184"/>
          </a:xfrm>
        </p:spPr>
        <p:txBody>
          <a:bodyPr>
            <a:normAutofit fontScale="70000" lnSpcReduction="20000"/>
          </a:bodyPr>
          <a:lstStyle/>
          <a:p>
            <a:pPr algn="just"/>
            <a:r>
              <a:rPr lang="ru-RU" dirty="0" err="1" smtClean="0"/>
              <a:t>Європа</a:t>
            </a:r>
            <a:r>
              <a:rPr lang="ru-RU" dirty="0" smtClean="0"/>
              <a:t> в </a:t>
            </a:r>
            <a:r>
              <a:rPr lang="ru-RU" dirty="0" err="1" smtClean="0"/>
              <a:t>цілому</a:t>
            </a:r>
            <a:r>
              <a:rPr lang="ru-RU" dirty="0" smtClean="0"/>
              <a:t> </a:t>
            </a:r>
            <a:r>
              <a:rPr lang="ru-RU" dirty="0" err="1" smtClean="0"/>
              <a:t>забезпечена</a:t>
            </a:r>
            <a:r>
              <a:rPr lang="ru-RU" dirty="0" smtClean="0"/>
              <a:t> </a:t>
            </a:r>
            <a:r>
              <a:rPr lang="ru-RU" dirty="0" err="1" smtClean="0"/>
              <a:t>трудовими</a:t>
            </a:r>
            <a:r>
              <a:rPr lang="ru-RU" dirty="0" smtClean="0"/>
              <a:t> ресурсами, але </a:t>
            </a:r>
            <a:r>
              <a:rPr lang="ru-RU" dirty="0" err="1" smtClean="0"/>
              <a:t>окремі</a:t>
            </a:r>
            <a:r>
              <a:rPr lang="ru-RU" dirty="0" smtClean="0"/>
              <a:t> </a:t>
            </a:r>
            <a:r>
              <a:rPr lang="ru-RU" dirty="0" err="1" smtClean="0"/>
              <a:t>країни</a:t>
            </a:r>
            <a:r>
              <a:rPr lang="ru-RU" dirty="0" smtClean="0"/>
              <a:t> </a:t>
            </a:r>
            <a:r>
              <a:rPr lang="ru-RU" dirty="0" err="1" smtClean="0"/>
              <a:t>відчувають</a:t>
            </a:r>
            <a:r>
              <a:rPr lang="ru-RU" dirty="0" smtClean="0"/>
              <a:t> </a:t>
            </a:r>
            <a:r>
              <a:rPr lang="ru-RU" dirty="0" err="1" smtClean="0"/>
              <a:t>їх</a:t>
            </a:r>
            <a:r>
              <a:rPr lang="ru-RU" dirty="0" smtClean="0"/>
              <a:t> </a:t>
            </a:r>
            <a:r>
              <a:rPr lang="ru-RU" dirty="0" err="1" smtClean="0"/>
              <a:t>нестачу</a:t>
            </a:r>
            <a:r>
              <a:rPr lang="ru-RU" dirty="0" smtClean="0"/>
              <a:t> і </a:t>
            </a:r>
            <a:r>
              <a:rPr lang="ru-RU" dirty="0" err="1" smtClean="0"/>
              <a:t>покривають</a:t>
            </a:r>
            <a:r>
              <a:rPr lang="ru-RU" dirty="0" smtClean="0"/>
              <a:t> </a:t>
            </a:r>
            <a:r>
              <a:rPr lang="ru-RU" dirty="0" err="1" smtClean="0"/>
              <a:t>дефіцит</a:t>
            </a:r>
            <a:r>
              <a:rPr lang="ru-RU" dirty="0" smtClean="0"/>
              <a:t> за </a:t>
            </a:r>
            <a:r>
              <a:rPr lang="ru-RU" dirty="0" err="1" smtClean="0"/>
              <a:t>рахунок</a:t>
            </a:r>
            <a:r>
              <a:rPr lang="ru-RU" dirty="0" smtClean="0"/>
              <a:t> </a:t>
            </a:r>
            <a:r>
              <a:rPr lang="ru-RU" dirty="0" err="1" smtClean="0"/>
              <a:t>мігрантів</a:t>
            </a:r>
            <a:endParaRPr lang="ru-RU" dirty="0" smtClean="0"/>
          </a:p>
          <a:p>
            <a:pPr algn="just"/>
            <a:r>
              <a:rPr lang="ru-RU" dirty="0" smtClean="0"/>
              <a:t>У </a:t>
            </a:r>
            <a:r>
              <a:rPr lang="ru-RU" dirty="0" err="1" smtClean="0"/>
              <a:t>зв’язку</a:t>
            </a:r>
            <a:r>
              <a:rPr lang="ru-RU" dirty="0" smtClean="0"/>
              <a:t> з </a:t>
            </a:r>
            <a:r>
              <a:rPr lang="ru-RU" dirty="0" err="1" smtClean="0"/>
              <a:t>воєнними</a:t>
            </a:r>
            <a:r>
              <a:rPr lang="ru-RU" dirty="0" smtClean="0"/>
              <a:t> </a:t>
            </a:r>
            <a:r>
              <a:rPr lang="ru-RU" dirty="0" err="1" smtClean="0"/>
              <a:t>діями</a:t>
            </a:r>
            <a:r>
              <a:rPr lang="ru-RU" dirty="0" smtClean="0"/>
              <a:t> в </a:t>
            </a:r>
            <a:r>
              <a:rPr lang="ru-RU" dirty="0" err="1" smtClean="0"/>
              <a:t>Сирії</a:t>
            </a:r>
            <a:r>
              <a:rPr lang="ru-RU" dirty="0" smtClean="0"/>
              <a:t> та </a:t>
            </a:r>
            <a:r>
              <a:rPr lang="ru-RU" dirty="0" err="1" smtClean="0"/>
              <a:t>ряді</a:t>
            </a:r>
            <a:r>
              <a:rPr lang="ru-RU" dirty="0" smtClean="0"/>
              <a:t> </a:t>
            </a:r>
            <a:r>
              <a:rPr lang="ru-RU" dirty="0" err="1" smtClean="0"/>
              <a:t>інших</a:t>
            </a:r>
            <a:r>
              <a:rPr lang="ru-RU" dirty="0" smtClean="0"/>
              <a:t> </a:t>
            </a:r>
            <a:r>
              <a:rPr lang="ru-RU" dirty="0" err="1" smtClean="0"/>
              <a:t>країн</a:t>
            </a:r>
            <a:r>
              <a:rPr lang="ru-RU" dirty="0" smtClean="0"/>
              <a:t> </a:t>
            </a:r>
            <a:r>
              <a:rPr lang="ru-RU" dirty="0" err="1" smtClean="0"/>
              <a:t>ситуація</a:t>
            </a:r>
            <a:r>
              <a:rPr lang="ru-RU" dirty="0" smtClean="0"/>
              <a:t> з </a:t>
            </a:r>
            <a:r>
              <a:rPr lang="ru-RU" dirty="0" err="1" smtClean="0"/>
              <a:t>міграцією</a:t>
            </a:r>
            <a:r>
              <a:rPr lang="ru-RU" dirty="0" smtClean="0"/>
              <a:t> до </a:t>
            </a:r>
            <a:r>
              <a:rPr lang="ru-RU" dirty="0" err="1" smtClean="0"/>
              <a:t>країн</a:t>
            </a:r>
            <a:r>
              <a:rPr lang="ru-RU" dirty="0" smtClean="0"/>
              <a:t> ЄС </a:t>
            </a:r>
            <a:r>
              <a:rPr lang="ru-RU" dirty="0" err="1" smtClean="0"/>
              <a:t>вийшла</a:t>
            </a:r>
            <a:r>
              <a:rPr lang="ru-RU" dirty="0" smtClean="0"/>
              <a:t> з-</a:t>
            </a:r>
            <a:r>
              <a:rPr lang="ru-RU" dirty="0" err="1" smtClean="0"/>
              <a:t>під</a:t>
            </a:r>
            <a:r>
              <a:rPr lang="ru-RU" dirty="0" smtClean="0"/>
              <a:t> контролю. Вони </a:t>
            </a:r>
            <a:r>
              <a:rPr lang="ru-RU" dirty="0" err="1" smtClean="0"/>
              <a:t>переживають</a:t>
            </a:r>
            <a:r>
              <a:rPr lang="ru-RU" dirty="0" smtClean="0"/>
              <a:t> </a:t>
            </a:r>
            <a:r>
              <a:rPr lang="ru-RU" dirty="0" err="1" smtClean="0"/>
              <a:t>найбільшу</a:t>
            </a:r>
            <a:r>
              <a:rPr lang="ru-RU" dirty="0" smtClean="0"/>
              <a:t> </a:t>
            </a:r>
            <a:r>
              <a:rPr lang="ru-RU" dirty="0" err="1" smtClean="0"/>
              <a:t>із</a:t>
            </a:r>
            <a:r>
              <a:rPr lang="ru-RU" dirty="0" smtClean="0"/>
              <a:t> </a:t>
            </a:r>
            <a:r>
              <a:rPr lang="ru-RU" dirty="0" err="1" smtClean="0"/>
              <a:t>часів</a:t>
            </a:r>
            <a:r>
              <a:rPr lang="ru-RU" dirty="0" smtClean="0"/>
              <a:t> </a:t>
            </a:r>
            <a:r>
              <a:rPr lang="ru-RU" dirty="0" err="1" smtClean="0"/>
              <a:t>другої</a:t>
            </a:r>
            <a:r>
              <a:rPr lang="ru-RU" dirty="0" smtClean="0"/>
              <a:t> </a:t>
            </a:r>
            <a:r>
              <a:rPr lang="ru-RU" dirty="0" err="1" smtClean="0"/>
              <a:t>світової</a:t>
            </a:r>
            <a:r>
              <a:rPr lang="ru-RU" dirty="0" smtClean="0"/>
              <a:t> </a:t>
            </a:r>
            <a:r>
              <a:rPr lang="ru-RU" dirty="0" err="1" smtClean="0"/>
              <a:t>війни</a:t>
            </a:r>
            <a:r>
              <a:rPr lang="ru-RU" dirty="0" smtClean="0"/>
              <a:t> </a:t>
            </a:r>
            <a:r>
              <a:rPr lang="ru-RU" dirty="0" err="1" smtClean="0"/>
              <a:t>міграційну</a:t>
            </a:r>
            <a:r>
              <a:rPr lang="ru-RU" dirty="0" smtClean="0"/>
              <a:t> кризу. </a:t>
            </a:r>
            <a:r>
              <a:rPr lang="ru-RU" dirty="0" err="1" smtClean="0"/>
              <a:t>Тільки</a:t>
            </a:r>
            <a:r>
              <a:rPr lang="ru-RU" dirty="0" smtClean="0"/>
              <a:t> у 2015 р. до держав — </a:t>
            </a:r>
            <a:r>
              <a:rPr lang="ru-RU" dirty="0" err="1" smtClean="0"/>
              <a:t>членів</a:t>
            </a:r>
            <a:r>
              <a:rPr lang="ru-RU" dirty="0" smtClean="0"/>
              <a:t> ЄС, за </a:t>
            </a:r>
            <a:r>
              <a:rPr lang="ru-RU" dirty="0" err="1" smtClean="0"/>
              <a:t>різними</a:t>
            </a:r>
            <a:r>
              <a:rPr lang="ru-RU" dirty="0" smtClean="0"/>
              <a:t> </a:t>
            </a:r>
            <a:r>
              <a:rPr lang="ru-RU" dirty="0" err="1" smtClean="0"/>
              <a:t>оцінками</a:t>
            </a:r>
            <a:r>
              <a:rPr lang="ru-RU" dirty="0" smtClean="0"/>
              <a:t>, </a:t>
            </a:r>
            <a:r>
              <a:rPr lang="ru-RU" dirty="0" err="1" smtClean="0"/>
              <a:t>прибуло</a:t>
            </a:r>
            <a:r>
              <a:rPr lang="ru-RU" dirty="0" smtClean="0"/>
              <a:t> </a:t>
            </a:r>
            <a:r>
              <a:rPr lang="ru-RU" dirty="0" err="1" smtClean="0"/>
              <a:t>від</a:t>
            </a:r>
            <a:r>
              <a:rPr lang="ru-RU" dirty="0" smtClean="0"/>
              <a:t> 1 до 1,8 млн </a:t>
            </a:r>
            <a:r>
              <a:rPr lang="ru-RU" dirty="0" err="1" smtClean="0"/>
              <a:t>біженців</a:t>
            </a:r>
            <a:r>
              <a:rPr lang="ru-RU" dirty="0" smtClean="0"/>
              <a:t> і </a:t>
            </a:r>
            <a:r>
              <a:rPr lang="ru-RU" dirty="0" err="1" smtClean="0"/>
              <a:t>нелегальних</a:t>
            </a:r>
            <a:r>
              <a:rPr lang="ru-RU" dirty="0" smtClean="0"/>
              <a:t> </a:t>
            </a:r>
            <a:r>
              <a:rPr lang="ru-RU" dirty="0" err="1" smtClean="0"/>
              <a:t>мігрантів</a:t>
            </a:r>
            <a:r>
              <a:rPr lang="ru-RU" dirty="0" smtClean="0"/>
              <a:t>. </a:t>
            </a:r>
            <a:r>
              <a:rPr lang="ru-RU" dirty="0" err="1" smtClean="0"/>
              <a:t>Частина</a:t>
            </a:r>
            <a:r>
              <a:rPr lang="ru-RU" dirty="0" smtClean="0"/>
              <a:t> з них подали </a:t>
            </a:r>
            <a:r>
              <a:rPr lang="ru-RU" dirty="0" err="1" smtClean="0"/>
              <a:t>офіційні</a:t>
            </a:r>
            <a:r>
              <a:rPr lang="ru-RU" dirty="0" smtClean="0"/>
              <a:t> </a:t>
            </a:r>
            <a:r>
              <a:rPr lang="ru-RU" dirty="0" err="1" smtClean="0"/>
              <a:t>клопотання</a:t>
            </a:r>
            <a:r>
              <a:rPr lang="ru-RU" dirty="0" smtClean="0"/>
              <a:t> про </a:t>
            </a:r>
            <a:r>
              <a:rPr lang="ru-RU" dirty="0" err="1" smtClean="0"/>
              <a:t>надання</a:t>
            </a:r>
            <a:r>
              <a:rPr lang="ru-RU" dirty="0" smtClean="0"/>
              <a:t> </a:t>
            </a:r>
            <a:r>
              <a:rPr lang="ru-RU" dirty="0" err="1" smtClean="0"/>
              <a:t>притулку</a:t>
            </a:r>
            <a:r>
              <a:rPr lang="ru-RU" dirty="0" smtClean="0"/>
              <a:t>.</a:t>
            </a:r>
          </a:p>
          <a:p>
            <a:endParaRPr lang="ru-RU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037" y="1268760"/>
            <a:ext cx="2847975" cy="1600200"/>
          </a:xfrm>
          <a:prstGeom prst="rect">
            <a:avLst/>
          </a:prstGeom>
          <a:noFill/>
          <a:ln w="57150">
            <a:solidFill>
              <a:srgbClr val="7030A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1" y="3140968"/>
            <a:ext cx="2752725" cy="1657350"/>
          </a:xfrm>
          <a:prstGeom prst="rect">
            <a:avLst/>
          </a:prstGeom>
          <a:noFill/>
          <a:ln w="57150">
            <a:solidFill>
              <a:srgbClr val="7030A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038" y="5085184"/>
            <a:ext cx="2847975" cy="1600200"/>
          </a:xfrm>
          <a:prstGeom prst="rect">
            <a:avLst/>
          </a:prstGeom>
          <a:noFill/>
          <a:ln w="57150">
            <a:solidFill>
              <a:srgbClr val="7030A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998026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60648"/>
            <a:ext cx="8229600" cy="1143000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457200" y="2332037"/>
            <a:ext cx="8229600" cy="4525963"/>
          </a:xfrm>
        </p:spPr>
        <p:txBody>
          <a:bodyPr/>
          <a:lstStyle/>
          <a:p>
            <a:pPr algn="just"/>
            <a:r>
              <a:rPr lang="ru-RU" dirty="0" err="1" smtClean="0"/>
              <a:t>Найбільш</a:t>
            </a:r>
            <a:r>
              <a:rPr lang="ru-RU" dirty="0" smtClean="0"/>
              <a:t> </a:t>
            </a:r>
            <a:r>
              <a:rPr lang="ru-RU" dirty="0" err="1" smtClean="0"/>
              <a:t>бажаними</a:t>
            </a:r>
            <a:r>
              <a:rPr lang="ru-RU" dirty="0" smtClean="0"/>
              <a:t> </a:t>
            </a:r>
            <a:r>
              <a:rPr lang="ru-RU" dirty="0" err="1" smtClean="0"/>
              <a:t>місцями</a:t>
            </a:r>
            <a:r>
              <a:rPr lang="ru-RU" dirty="0" smtClean="0"/>
              <a:t> </a:t>
            </a:r>
            <a:r>
              <a:rPr lang="ru-RU" dirty="0" err="1" smtClean="0"/>
              <a:t>спрямування</a:t>
            </a:r>
            <a:r>
              <a:rPr lang="ru-RU" dirty="0" smtClean="0"/>
              <a:t> </a:t>
            </a:r>
            <a:r>
              <a:rPr lang="ru-RU" dirty="0" err="1" smtClean="0"/>
              <a:t>мігрантів</a:t>
            </a:r>
            <a:r>
              <a:rPr lang="ru-RU" dirty="0" smtClean="0"/>
              <a:t> є </a:t>
            </a:r>
            <a:r>
              <a:rPr lang="ru-RU" dirty="0" err="1" smtClean="0"/>
              <a:t>соціально</a:t>
            </a:r>
            <a:r>
              <a:rPr lang="ru-RU" dirty="0" smtClean="0"/>
              <a:t> </a:t>
            </a:r>
            <a:r>
              <a:rPr lang="ru-RU" dirty="0" err="1" smtClean="0"/>
              <a:t>благополучні</a:t>
            </a:r>
            <a:r>
              <a:rPr lang="ru-RU" dirty="0" smtClean="0"/>
              <a:t> </a:t>
            </a:r>
            <a:r>
              <a:rPr lang="ru-RU" dirty="0" err="1" smtClean="0"/>
              <a:t>країни</a:t>
            </a:r>
            <a:r>
              <a:rPr lang="ru-RU" dirty="0" smtClean="0"/>
              <a:t> </a:t>
            </a:r>
            <a:r>
              <a:rPr lang="ru-RU" dirty="0" err="1" smtClean="0"/>
              <a:t>Західної</a:t>
            </a:r>
            <a:r>
              <a:rPr lang="ru-RU" dirty="0" smtClean="0"/>
              <a:t> та </a:t>
            </a:r>
            <a:r>
              <a:rPr lang="ru-RU" dirty="0" err="1" smtClean="0"/>
              <a:t>Північної</a:t>
            </a:r>
            <a:r>
              <a:rPr lang="ru-RU" dirty="0" smtClean="0"/>
              <a:t> </a:t>
            </a:r>
            <a:r>
              <a:rPr lang="ru-RU" dirty="0" err="1" smtClean="0"/>
              <a:t>Європи</a:t>
            </a:r>
            <a:r>
              <a:rPr lang="ru-RU" dirty="0" smtClean="0"/>
              <a:t> – </a:t>
            </a:r>
            <a:r>
              <a:rPr lang="ru-RU" dirty="0" err="1" smtClean="0"/>
              <a:t>Німеччина</a:t>
            </a:r>
            <a:r>
              <a:rPr lang="ru-RU" dirty="0" smtClean="0"/>
              <a:t>, </a:t>
            </a:r>
            <a:r>
              <a:rPr lang="ru-RU" dirty="0" err="1" smtClean="0"/>
              <a:t>Австрія</a:t>
            </a:r>
            <a:r>
              <a:rPr lang="ru-RU" dirty="0" smtClean="0"/>
              <a:t>, </a:t>
            </a:r>
            <a:r>
              <a:rPr lang="ru-RU" dirty="0" err="1" smtClean="0"/>
              <a:t>Швеція</a:t>
            </a:r>
            <a:r>
              <a:rPr lang="ru-RU" dirty="0" smtClean="0"/>
              <a:t> та </a:t>
            </a:r>
            <a:r>
              <a:rPr lang="ru-RU" dirty="0" err="1" smtClean="0"/>
              <a:t>ін</a:t>
            </a:r>
            <a:r>
              <a:rPr lang="ru-RU" dirty="0" smtClean="0"/>
              <a:t>. </a:t>
            </a:r>
          </a:p>
          <a:p>
            <a:pPr algn="just"/>
            <a:endParaRPr lang="uk-UA" dirty="0"/>
          </a:p>
          <a:p>
            <a:pPr algn="just"/>
            <a:r>
              <a:rPr lang="ru-RU" dirty="0"/>
              <a:t>В</a:t>
            </a:r>
            <a:r>
              <a:rPr lang="ru-RU" dirty="0" smtClean="0"/>
              <a:t> </a:t>
            </a:r>
            <a:r>
              <a:rPr lang="ru-RU" dirty="0" err="1" smtClean="0"/>
              <a:t>останні</a:t>
            </a:r>
            <a:r>
              <a:rPr lang="ru-RU" dirty="0" smtClean="0"/>
              <a:t> роки </a:t>
            </a:r>
            <a:r>
              <a:rPr lang="ru-RU" dirty="0" err="1" smtClean="0"/>
              <a:t>кількість</a:t>
            </a:r>
            <a:r>
              <a:rPr lang="ru-RU" dirty="0" smtClean="0"/>
              <a:t> </a:t>
            </a:r>
            <a:r>
              <a:rPr lang="ru-RU" dirty="0" err="1" smtClean="0"/>
              <a:t>іммігрантів</a:t>
            </a:r>
            <a:r>
              <a:rPr lang="ru-RU" dirty="0" smtClean="0"/>
              <a:t>, </a:t>
            </a:r>
            <a:r>
              <a:rPr lang="ru-RU" dirty="0" err="1" smtClean="0"/>
              <a:t>що</a:t>
            </a:r>
            <a:r>
              <a:rPr lang="ru-RU" dirty="0" smtClean="0"/>
              <a:t> </a:t>
            </a:r>
            <a:r>
              <a:rPr lang="ru-RU" dirty="0" err="1" smtClean="0"/>
              <a:t>постійно</a:t>
            </a:r>
            <a:r>
              <a:rPr lang="ru-RU" dirty="0" smtClean="0"/>
              <a:t> проживали на </a:t>
            </a:r>
            <a:r>
              <a:rPr lang="ru-RU" dirty="0" err="1" smtClean="0"/>
              <a:t>території</a:t>
            </a:r>
            <a:r>
              <a:rPr lang="ru-RU" dirty="0" smtClean="0"/>
              <a:t> ЄС, становила </a:t>
            </a:r>
            <a:r>
              <a:rPr lang="ru-RU" dirty="0" err="1" smtClean="0"/>
              <a:t>близько</a:t>
            </a:r>
            <a:r>
              <a:rPr lang="ru-RU" dirty="0" smtClean="0"/>
              <a:t> 10 % </a:t>
            </a:r>
            <a:r>
              <a:rPr lang="ru-RU" dirty="0" err="1" smtClean="0"/>
              <a:t>усього</a:t>
            </a:r>
            <a:r>
              <a:rPr lang="ru-RU" dirty="0" smtClean="0"/>
              <a:t> </a:t>
            </a:r>
            <a:r>
              <a:rPr lang="ru-RU" dirty="0" err="1" smtClean="0"/>
              <a:t>населення</a:t>
            </a:r>
            <a:endParaRPr lang="ru-RU" dirty="0"/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422" y="260648"/>
            <a:ext cx="3600400" cy="2016224"/>
          </a:xfrm>
          <a:prstGeom prst="rect">
            <a:avLst/>
          </a:prstGeom>
          <a:noFill/>
          <a:ln w="57150">
            <a:solidFill>
              <a:srgbClr val="7030A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260648"/>
            <a:ext cx="4032448" cy="2035009"/>
          </a:xfrm>
          <a:prstGeom prst="rect">
            <a:avLst/>
          </a:prstGeom>
          <a:noFill/>
          <a:ln w="57150">
            <a:solidFill>
              <a:srgbClr val="7030A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3903534"/>
            <a:ext cx="2018928" cy="1210444"/>
          </a:xfrm>
          <a:prstGeom prst="rect">
            <a:avLst/>
          </a:prstGeom>
          <a:noFill/>
          <a:ln w="57150">
            <a:solidFill>
              <a:srgbClr val="7030A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184400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159</TotalTime>
  <Words>1036</Words>
  <Application>Microsoft Office PowerPoint</Application>
  <PresentationFormat>Экран (4:3)</PresentationFormat>
  <Paragraphs>78</Paragraphs>
  <Slides>21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Тема Office</vt:lpstr>
      <vt:lpstr>Населення Європи</vt:lpstr>
      <vt:lpstr>Пригадайте природні  ресурси Європи</vt:lpstr>
      <vt:lpstr>КІЛЬКІСТЬ НАСЕЛЕННЯ</vt:lpstr>
      <vt:lpstr>За темпами зростання кількості населення Європа посідає останнє місце </vt:lpstr>
      <vt:lpstr>ЗА КІЛЬКІСТЮ НАСЕЛЕННЯ У СТОЛИЦІ</vt:lpstr>
      <vt:lpstr>ПРИРОДНИЙ РУХ НАСЕЛЕННЯ</vt:lpstr>
      <vt:lpstr>Презентация PowerPoint</vt:lpstr>
      <vt:lpstr>МІГРАЦІЯ - МЕХАНІЧНИЙ РУХ</vt:lpstr>
      <vt:lpstr>Презентация PowerPoint</vt:lpstr>
      <vt:lpstr>Як змінювалася міграційна політика європейських країн?</vt:lpstr>
      <vt:lpstr>НЕЛЕГАЛЬНА МІГРАЦІЯ</vt:lpstr>
      <vt:lpstr>СТАТЕВО-ВІКОВА СТРУКТУРА</vt:lpstr>
      <vt:lpstr>ПРАЦЕРЕСУРСНИЙ ПОТЕНЦІАЛ</vt:lpstr>
      <vt:lpstr>ЕТНІЧНА, МОВНА СТРУКТУРА ЄВРОПИ</vt:lpstr>
      <vt:lpstr>У більшості країн Європи панівною релігією є християнство</vt:lpstr>
      <vt:lpstr>УКРАЇНСЬКА ДІАСПОРА</vt:lpstr>
      <vt:lpstr>УРБАНІЗАЦІЯ</vt:lpstr>
      <vt:lpstr>СУБУРБАНІЗАЦІЯ</vt:lpstr>
      <vt:lpstr>РУРУРБАНІЗАЦІЯ</vt:lpstr>
      <vt:lpstr>ДЖЕНТРИФІКАЦІЯ</vt:lpstr>
      <vt:lpstr>ГОЛОВНЕ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Населення Європи</dc:title>
  <dc:creator>Закликовська А.В.</dc:creator>
  <cp:lastModifiedBy>Закликовська А.В.</cp:lastModifiedBy>
  <cp:revision>14</cp:revision>
  <dcterms:created xsi:type="dcterms:W3CDTF">2018-10-07T16:11:30Z</dcterms:created>
  <dcterms:modified xsi:type="dcterms:W3CDTF">2018-10-07T18:51:00Z</dcterms:modified>
</cp:coreProperties>
</file>